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36" r:id="rId2"/>
    <p:sldMasterId id="2147483749" r:id="rId3"/>
  </p:sldMasterIdLst>
  <p:notesMasterIdLst>
    <p:notesMasterId r:id="rId37"/>
  </p:notesMasterIdLst>
  <p:handoutMasterIdLst>
    <p:handoutMasterId r:id="rId38"/>
  </p:handoutMasterIdLst>
  <p:sldIdLst>
    <p:sldId id="256" r:id="rId4"/>
    <p:sldId id="257" r:id="rId5"/>
    <p:sldId id="487" r:id="rId6"/>
    <p:sldId id="258" r:id="rId7"/>
    <p:sldId id="267" r:id="rId8"/>
    <p:sldId id="485" r:id="rId9"/>
    <p:sldId id="486" r:id="rId10"/>
    <p:sldId id="270" r:id="rId11"/>
    <p:sldId id="276" r:id="rId12"/>
    <p:sldId id="272" r:id="rId13"/>
    <p:sldId id="353" r:id="rId14"/>
    <p:sldId id="493" r:id="rId15"/>
    <p:sldId id="494" r:id="rId16"/>
    <p:sldId id="468" r:id="rId17"/>
    <p:sldId id="469" r:id="rId18"/>
    <p:sldId id="473" r:id="rId19"/>
    <p:sldId id="471" r:id="rId20"/>
    <p:sldId id="474" r:id="rId21"/>
    <p:sldId id="492" r:id="rId22"/>
    <p:sldId id="475" r:id="rId23"/>
    <p:sldId id="476" r:id="rId24"/>
    <p:sldId id="477" r:id="rId25"/>
    <p:sldId id="479" r:id="rId26"/>
    <p:sldId id="480" r:id="rId27"/>
    <p:sldId id="481" r:id="rId28"/>
    <p:sldId id="482" r:id="rId29"/>
    <p:sldId id="483" r:id="rId30"/>
    <p:sldId id="484" r:id="rId31"/>
    <p:sldId id="488" r:id="rId32"/>
    <p:sldId id="489" r:id="rId33"/>
    <p:sldId id="273" r:id="rId34"/>
    <p:sldId id="414" r:id="rId35"/>
    <p:sldId id="315" r:id="rId36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98" autoAdjust="0"/>
    <p:restoredTop sz="90880"/>
  </p:normalViewPr>
  <p:slideViewPr>
    <p:cSldViewPr>
      <p:cViewPr varScale="1">
        <p:scale>
          <a:sx n="81" d="100"/>
          <a:sy n="81" d="100"/>
        </p:scale>
        <p:origin x="19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428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37274AC-E65D-4A6D-A15D-21695AA051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7307BAA-9B2B-47EC-89C7-1540B3B2E7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BEF777F5-47FD-45FA-9C28-1657FF0E524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56F6B179-B838-47FB-8E48-47007063B31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fld id="{4B316846-F654-4A1C-816D-05A37B049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7T20:22:58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3240 415 24575,'-40'-38'0,"-1"0"0,1 0 0,-11-3 0,1 7 0,7 12 0,1 5 0,1 7 0,0 2 0,-2-2 0,0 0 0,-8-1 0,0 2 0,-4-3 0,-2 1 0,-5 1 0,-1 1 0,-4-1 0,-1 1 0,-1 1 0,1 1 0,-3 1 0,-1 1-316,1 1 1,-1 1 0,20 2 0,0 2 0,0-1 315,-2 0 0,1 0 0,0 0 0,0 0 0,2 1 0,-2-1 0,1 1 0,1 1 0,0 1 0,-21 8 0,1 4 0,1 5 0,2 4 0,21-5 0,0 1 0,2 2 0,-2 0 0,1 2 0,1 1 0,0 1 0,1 1 0,1 0 0,-22 11 0,2 0 0,8 2 0,2 0 32,2-2 0,3 1 0,5 1 0,3 0-32,8-2 0,4 1 0,7-1 0,5 0 0,3 0 0,4 1 0,4 0 0,2 0 0,0 1 0,1 2 0,1-1 0,2 1 0,0 0 0,3-2 0,13 1 0,5-1 0,6 0 0,5-3 0,7 4 0,4-3 0,5-1 0,2-2 0,1-1 0,2-2 109,3 0 1,2-3 0,0-3 0,1 0-110,3-1 0,1-1 0,2-2 0,2-3 0,-19-9 0,1-1 0,0-1 0,0-2 0,0 0 0,1-2 0,0-1 0,0-1 0,1-1 0,2 0 0,0-1 0,1-1-229,2 0 1,-1 0-1,2-3 1,4-3-1,0-4 1,0-2 228,0-2 0,1-1 0,-1-2 0,-3-2 0,-1-1 0,0-1 0,-1-1 0,0-1 0,0 0 0,-1-1 0,0 0 0,0-1 0,2-1 0,-1-1 0,-1 0 0,0 1 0,-2 0 0,0-1 0,-2 1 0,-1-1 0,0 0 0,0-1 0,-2 0 0,1-1 0,-2 1 0,0-1 0,-1 0 0,-2 0 0,-2-2 0,1 1-170,17-13 1,-1 0 0,-5 0 0,-2-1 169,-2 4 0,-2 0 0,-6 3 0,-2 2 0,-3 3 0,-4 0 0,-9 1 0,-3 0 0,17-23 0,-15 5 330,-2 6 0,-11 5-330,-5-5 0,-12 6 815,-16-6 1,-18 5-816,4 16 0,-5 2 0,-5 5 0,-2 1 0,-9-3 0,-2 3 0,-6 1 0,-2 2-111,18 4 1,0 1 0,-2 0 0,-3-1 0,0 1 0,-1 2 110,-4 2 0,0 2 0,0-1 0,1 0 0,1 0 0,-1 1 0,1 0 0,0 1 0,0 1 0,2 0 0,0 0 0,0 2 0,1 2 0,1 1 0,1 0 0,-2 0 0,0 0 0,1 2 0,4 4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7T20:23:08.8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0 232 24575,'61'-18'0,"0"-1"0,-4 2 0,-3 5 0,18 12 0,-31 0 0,1 0 0,4 0 0,2 0 0,10 0 0,3 0 0,4 0 0,3 0 0,-20-1 0,3 1 0,0-1 0,2 0 0,0 0 0,1 0-1267,0-1 1,1 0 0,0 0 1266,2-2 0,0-1 0,1 1 0,3 2 0,0 2 0,1-2 0,1-1 0,0-1 0,0 1 0,-2-2 0,1 1 0,-1-1 0,-1 2 0,0 0 0,0 0 0,0-1 0,1 1 0,0-1 0,-3 3 0,1 0 0,-1 0 0,-2-4 0,1 1 0,-2-1 0,-3 3 0,0 1 0,-1-1 0,23-2 0,-1 1 0,-8 0 0,-2 0-203,-1-2 0,-2-1 203,-6 2 0,-2 1 0,-11-2 0,-3 1 0,23-2 0,-12 4 0,-15-3 0,-7-3 0,1 3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7T20:23:09.0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7T20:23:11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8835BFE-0793-42A7-B4A2-F33E5F0039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76D69C8D-B881-4DA0-91A1-A571107F94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5AB3EAF8-8106-460C-86C8-0B94B7D7B56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4D684793-D9BD-4D1F-A4DF-7530FAC798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3E16EBFC-2BAC-4DF3-8EE5-F71E8D2B96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F6B48309-CD4A-4D7C-9E18-88419A0D5A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fld id="{7437BC25-E3BF-4ED0-8BBF-D7924A6CFD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0F0DD2-F21F-49E5-9D65-52B9CD40A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DCECB-EF84-4AE0-A984-770B91371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8BC6A0-6338-4A03-AA49-016EA3021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BCF1F-9E0C-411D-95E6-36A0FD6E20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30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049EC3-E08C-47AE-88A4-4217BB4C33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480A64-6DDA-495B-9FF6-8170B7E065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52417B-5C01-4460-B500-0DE086761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511FE-D44B-4DC0-A43A-80D6B0F47F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95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CDCA44-D649-4281-BCA2-EC54D73BF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32352F-20D9-4688-9335-9D5CEECD11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1A47F5-0286-419E-AD59-FE2AC540FF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3184-7482-47B1-9B22-CD9EFC9B28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47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90279A-929B-46CD-92F6-622A555B2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A55C9F-7B5F-42D1-9ED1-2D832DCBBC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6119D7-986A-4F7B-A395-71532FF43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BE781-391D-417D-AADC-DAC778D542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163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7798F-8CE0-4618-BF16-331EEFC1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696464"/>
                </a:solidFill>
                <a:latin typeface="Rockwell" panose="02060603020205020403"/>
              </a:defRPr>
            </a:lvl1pPr>
          </a:lstStyle>
          <a:p>
            <a:pPr>
              <a:defRPr/>
            </a:pPr>
            <a:fld id="{E917C504-E675-4406-A740-53FF02DBC456}" type="datetimeFigureOut">
              <a:rPr lang="en-US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B6465-797C-4CC8-B736-C6B221E1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696464"/>
                </a:solidFill>
                <a:latin typeface="Rockwell" panose="0206060302020502040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3F373-71F3-408D-AC11-1CBE9321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DEA49A-96DB-4CCA-91EE-5EF0311CC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46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7C5FC-F2FC-4854-803F-B552C870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696464"/>
                </a:solidFill>
                <a:latin typeface="Rockwell" panose="02060603020205020403"/>
              </a:defRPr>
            </a:lvl1pPr>
          </a:lstStyle>
          <a:p>
            <a:pPr>
              <a:defRPr/>
            </a:pPr>
            <a:fld id="{CDFE82FF-6DB6-4AB9-A07C-48867761968D}" type="datetimeFigureOut">
              <a:rPr lang="en-US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0BE56-9EB3-4860-B105-0565520D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696464"/>
                </a:solidFill>
                <a:latin typeface="Rockwell" panose="0206060302020502040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DD430-0D1E-4FF1-B58E-9E3FF1C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5E0D6B-5F5A-41FA-B300-49761C0D3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8256"/>
            <a:ext cx="3566160" cy="640080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2048256"/>
            <a:ext cx="3566160" cy="640080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3AD54C-96F1-406A-A6FD-0FA8EC1C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696464"/>
                </a:solidFill>
                <a:latin typeface="Rockwell" panose="02060603020205020403"/>
              </a:defRPr>
            </a:lvl1pPr>
          </a:lstStyle>
          <a:p>
            <a:pPr>
              <a:defRPr/>
            </a:pPr>
            <a:fld id="{A09ECA6F-8CC3-49E8-A177-C2BE245D0AD7}" type="datetimeFigureOut">
              <a:rPr lang="en-US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4FD50-609E-4AFF-A2B1-124C2115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696464"/>
                </a:solidFill>
                <a:latin typeface="Rockwell" panose="0206060302020502040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6665B-997A-4F9F-BCF9-8AAD15EC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F8C07E-CB5D-4508-AE11-5627C35F5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4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D73195-4D07-46B6-8632-A2C672EB9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2AAD9A-0ACB-4F4F-A82C-09FEB8A8D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54B42E-62BE-499C-9DEA-24FADFE3A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12893-F901-420B-BF2D-261E40BCD6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03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4CC5E8-21B9-4C22-AA85-E86D2564A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DD089-E1B3-4467-8267-97F4F15064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658A04-8686-4D81-A9ED-1431A88380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FFF21-F5A1-4AB9-9978-BB254BB23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95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5E751-F0D1-4911-A99A-ECB7F0827F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219DB0-3886-4D5A-9ECD-023577EBB7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83C7CB-3B32-43A8-9F01-06BE90B19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65FE-34B7-427C-883E-DC1F68B58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32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704368A-D678-49F6-8F12-5A517D7D9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D7B9363-C356-4A48-8FA3-54075A06EF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EEA070F-B73D-45C7-BCE3-E1E3072289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C0E54-E18C-4A24-BEC6-E318C4E74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50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534123-4B18-4D8C-81AC-99CBB03CE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94E09F-5440-40CF-BE62-B27BE1CDC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9112223-AF55-403B-93E5-65DC0ED987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4F636-F5FE-4513-83C0-D7C5EDAC8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7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9ACC6E-9F65-42F9-B030-60A2F91CE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DA4067-0723-4EC9-B32E-1D7138A78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F8A6C4-8E2C-4F29-9F61-995C72484F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7D20F-EBAC-443F-9B5F-37EAAF1D2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81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5B017-54AD-4A0F-BEE0-C9F74E8B4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3B148B-CEA8-4EFF-8C04-CC4849265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B33137-23F5-4B48-BB38-0985020D0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48C77-0A6E-44B3-B019-1E929270EB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45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FA907B-F12D-4FB4-A3FA-41FAA0223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56C7D1-CF60-4D44-8D55-6C49D98555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EDCB98-8B1D-47BF-843F-530EF4C5F4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3EA25-569A-49DD-BC71-F660F22F0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18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175A3C-A6FF-4C22-AAA0-4DE98CC04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9C3BB6-7D79-4A61-AC51-8D6350D23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22D951-9485-424E-AE1B-AF4A3BC5DD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265B85D-2910-4109-9C28-B2F1FD080E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25F49A-6EA1-47C2-96DB-E0BB80F48C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fld id="{59C02207-C2DC-41DB-AE9B-183495360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mic Sans MS" pitchFamily="66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mic Sans MS" pitchFamily="66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pitchFamily="66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3A3E368-4C27-4743-BB0E-22535AE7C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CF80188-AC22-4A9E-BC05-264688778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D0FED2-CFEC-4528-B856-AA4DFE9353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578C59-9D3E-4A9A-A490-024ABB2D44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8B6E66-51FA-464C-8F89-E8DB08894F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fld id="{4B7D8470-63F0-480A-9A7D-3D13AB588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mic Sans MS" pitchFamily="66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mic Sans MS" pitchFamily="66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pitchFamily="66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D49E7-74A7-4B79-AAA4-3E2EF62F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484188"/>
            <a:ext cx="75438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363" name="Text Placeholder 2">
            <a:extLst>
              <a:ext uri="{FF2B5EF4-FFF2-40B4-BE49-F238E27FC236}">
                <a16:creationId xmlns:a16="http://schemas.microsoft.com/office/drawing/2014/main" id="{3FAAC302-27AC-44E0-8890-E85119980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2120900"/>
            <a:ext cx="7543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5A3A5-9FE8-4EDF-912D-760A7969D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7376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857B1F-080B-476C-AA1B-0DD3E1EFE508}" type="datetimeFigureOut">
              <a:rPr lang="en-US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5C718-6ADE-41E5-BEC8-BD917EB4E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5975" y="6272213"/>
            <a:ext cx="4746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5366" name="Group 6">
            <a:extLst>
              <a:ext uri="{FF2B5EF4-FFF2-40B4-BE49-F238E27FC236}">
                <a16:creationId xmlns:a16="http://schemas.microsoft.com/office/drawing/2014/main" id="{B7DC7ADF-CD4B-46E7-B2BB-D385CBBB72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51863" y="6229350"/>
            <a:ext cx="3429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796749-8170-43EB-A151-D2484D55ECA9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A218F8-1B41-4E4F-902C-3983DDC515FE}"/>
                </a:ext>
              </a:extLst>
            </p:cNvPr>
            <p:cNvSpPr/>
            <p:nvPr/>
          </p:nvSpPr>
          <p:spPr>
            <a:xfrm>
              <a:off x="11397016" y="6230103"/>
              <a:ext cx="477520" cy="48006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CE9C-17E5-4943-BDC6-63C9F5113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FF5152AE-A66C-4A14-A86D-9A1F20C35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blipFill>
            <a:blip r:embed="rId6"/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36525" indent="-136525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58850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7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2.xml"/><Relationship Id="rId5" Type="http://schemas.openxmlformats.org/officeDocument/2006/relationships/image" Target="../media/image2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2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1" descr="Crest">
            <a:extLst>
              <a:ext uri="{FF2B5EF4-FFF2-40B4-BE49-F238E27FC236}">
                <a16:creationId xmlns:a16="http://schemas.microsoft.com/office/drawing/2014/main" id="{7B79F250-BF4D-4C9E-A481-C31DA215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6" name="Object 25">
            <a:extLst>
              <a:ext uri="{FF2B5EF4-FFF2-40B4-BE49-F238E27FC236}">
                <a16:creationId xmlns:a16="http://schemas.microsoft.com/office/drawing/2014/main" id="{836AA4F5-88B3-4392-9E03-0E18AC0A80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0">
            <a:extLst>
              <a:ext uri="{FF2B5EF4-FFF2-40B4-BE49-F238E27FC236}">
                <a16:creationId xmlns:a16="http://schemas.microsoft.com/office/drawing/2014/main" id="{5EC81316-3B62-4C7E-9006-32F5295036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0" name="Rectangle 32">
            <a:extLst>
              <a:ext uri="{FF2B5EF4-FFF2-40B4-BE49-F238E27FC236}">
                <a16:creationId xmlns:a16="http://schemas.microsoft.com/office/drawing/2014/main" id="{C5C2016E-025C-4D89-8F23-494954B629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785938"/>
            <a:ext cx="6983413" cy="1223962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Year 8 Parents’ Information Evening</a:t>
            </a:r>
            <a:b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8t</a:t>
            </a:r>
            <a:r>
              <a:rPr lang="en-US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September 2022</a:t>
            </a:r>
            <a:endParaRPr lang="en-US" dirty="0"/>
          </a:p>
        </p:txBody>
      </p:sp>
      <p:sp>
        <p:nvSpPr>
          <p:cNvPr id="21509" name="Rectangle 33">
            <a:extLst>
              <a:ext uri="{FF2B5EF4-FFF2-40B4-BE49-F238E27FC236}">
                <a16:creationId xmlns:a16="http://schemas.microsoft.com/office/drawing/2014/main" id="{41154C4C-D069-458F-A497-296BEE2DD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143250"/>
            <a:ext cx="647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Tx/>
              <a:buNone/>
            </a:pPr>
            <a:endParaRPr lang="en-US" altLang="en-US" sz="4000" b="1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r>
              <a:rPr lang="en-US" altLang="en-US" sz="5400" b="1">
                <a:solidFill>
                  <a:schemeClr val="accent2"/>
                </a:solidFill>
              </a:rPr>
              <a:t>Welcome</a:t>
            </a:r>
            <a:endParaRPr lang="en-US" altLang="en-US" sz="5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Crest">
            <a:extLst>
              <a:ext uri="{FF2B5EF4-FFF2-40B4-BE49-F238E27FC236}">
                <a16:creationId xmlns:a16="http://schemas.microsoft.com/office/drawing/2014/main" id="{7D18B2D7-B22A-4763-9321-603425241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2" name="Object 5">
            <a:extLst>
              <a:ext uri="{FF2B5EF4-FFF2-40B4-BE49-F238E27FC236}">
                <a16:creationId xmlns:a16="http://schemas.microsoft.com/office/drawing/2014/main" id="{C982B1B7-5531-45DD-B30E-7002E45FF2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4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6">
            <a:extLst>
              <a:ext uri="{FF2B5EF4-FFF2-40B4-BE49-F238E27FC236}">
                <a16:creationId xmlns:a16="http://schemas.microsoft.com/office/drawing/2014/main" id="{F33D7F8A-972F-4101-A285-382DE82630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5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3B7E29B-2F8D-4418-B6B6-62FB98981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285750"/>
            <a:ext cx="6983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+mj-ea"/>
                <a:cs typeface="+mj-cs"/>
              </a:rPr>
              <a:t>Some General Points</a:t>
            </a:r>
            <a:endParaRPr lang="en-US" sz="4400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0725" name="Rectangle 8">
            <a:extLst>
              <a:ext uri="{FF2B5EF4-FFF2-40B4-BE49-F238E27FC236}">
                <a16:creationId xmlns:a16="http://schemas.microsoft.com/office/drawing/2014/main" id="{D8A6BF06-651B-4882-85C8-30D782DB1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211263"/>
            <a:ext cx="684053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Support of parents</a:t>
            </a:r>
          </a:p>
          <a:p>
            <a:pPr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	- you are first educators</a:t>
            </a:r>
          </a:p>
        </p:txBody>
      </p:sp>
      <p:grpSp>
        <p:nvGrpSpPr>
          <p:cNvPr id="30726" name="Group 24">
            <a:extLst>
              <a:ext uri="{FF2B5EF4-FFF2-40B4-BE49-F238E27FC236}">
                <a16:creationId xmlns:a16="http://schemas.microsoft.com/office/drawing/2014/main" id="{005BFE33-4F51-4781-BB22-005C41555F3B}"/>
              </a:ext>
            </a:extLst>
          </p:cNvPr>
          <p:cNvGrpSpPr>
            <a:grpSpLocks/>
          </p:cNvGrpSpPr>
          <p:nvPr/>
        </p:nvGrpSpPr>
        <p:grpSpPr bwMode="auto">
          <a:xfrm>
            <a:off x="1684338" y="2182813"/>
            <a:ext cx="5572125" cy="3095625"/>
            <a:chOff x="1071538" y="2500306"/>
            <a:chExt cx="5572164" cy="3094988"/>
          </a:xfrm>
        </p:grpSpPr>
        <p:sp>
          <p:nvSpPr>
            <p:cNvPr id="30728" name="TextBox 10">
              <a:extLst>
                <a:ext uri="{FF2B5EF4-FFF2-40B4-BE49-F238E27FC236}">
                  <a16:creationId xmlns:a16="http://schemas.microsoft.com/office/drawing/2014/main" id="{42F73808-94BC-4437-AB32-4AB34C75E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926" y="2500306"/>
              <a:ext cx="17859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solidFill>
                    <a:schemeClr val="accent2"/>
                  </a:solidFill>
                </a:rPr>
                <a:t>Pupil</a:t>
              </a:r>
            </a:p>
          </p:txBody>
        </p:sp>
        <p:sp>
          <p:nvSpPr>
            <p:cNvPr id="30729" name="TextBox 11">
              <a:extLst>
                <a:ext uri="{FF2B5EF4-FFF2-40B4-BE49-F238E27FC236}">
                  <a16:creationId xmlns:a16="http://schemas.microsoft.com/office/drawing/2014/main" id="{58F6A0DC-EC36-4D92-82B2-BBFB774D4E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752" y="5072074"/>
              <a:ext cx="17859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solidFill>
                    <a:schemeClr val="accent2"/>
                  </a:solidFill>
                </a:rPr>
                <a:t>Parents</a:t>
              </a:r>
            </a:p>
          </p:txBody>
        </p:sp>
        <p:sp>
          <p:nvSpPr>
            <p:cNvPr id="30730" name="TextBox 12">
              <a:extLst>
                <a:ext uri="{FF2B5EF4-FFF2-40B4-BE49-F238E27FC236}">
                  <a16:creationId xmlns:a16="http://schemas.microsoft.com/office/drawing/2014/main" id="{5380840E-5D8A-45A1-B7B8-8D4EB9087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538" y="5072074"/>
              <a:ext cx="17859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solidFill>
                    <a:schemeClr val="accent2"/>
                  </a:solidFill>
                </a:rPr>
                <a:t>Teachers</a:t>
              </a:r>
            </a:p>
          </p:txBody>
        </p:sp>
        <p:cxnSp>
          <p:nvCxnSpPr>
            <p:cNvPr id="30731" name="Straight Arrow Connector 15">
              <a:extLst>
                <a:ext uri="{FF2B5EF4-FFF2-40B4-BE49-F238E27FC236}">
                  <a16:creationId xmlns:a16="http://schemas.microsoft.com/office/drawing/2014/main" id="{44E3B1F4-6737-4A82-9D84-679DD162D1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571868" y="3429000"/>
              <a:ext cx="1928826" cy="1071570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2" name="Straight Arrow Connector 16">
              <a:extLst>
                <a:ext uri="{FF2B5EF4-FFF2-40B4-BE49-F238E27FC236}">
                  <a16:creationId xmlns:a16="http://schemas.microsoft.com/office/drawing/2014/main" id="{E8131885-4621-4BA9-8425-8BAA996672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57488" y="5286388"/>
              <a:ext cx="2000264" cy="1588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3" name="Straight Arrow Connector 17">
              <a:extLst>
                <a:ext uri="{FF2B5EF4-FFF2-40B4-BE49-F238E27FC236}">
                  <a16:creationId xmlns:a16="http://schemas.microsoft.com/office/drawing/2014/main" id="{3DB315D7-E5D4-490D-B62A-DA96B6120B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107389" y="3464719"/>
              <a:ext cx="2071702" cy="1143008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727" name="Rectangle 1">
            <a:extLst>
              <a:ext uri="{FF2B5EF4-FFF2-40B4-BE49-F238E27FC236}">
                <a16:creationId xmlns:a16="http://schemas.microsoft.com/office/drawing/2014/main" id="{666E4386-726E-45AF-BA78-48FB3E43C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5575300"/>
            <a:ext cx="77993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The Campaign for Learning found that parental involvement in a child’s education can mean the difference between a top grade and a child who fails to achieve</a:t>
            </a:r>
            <a:r>
              <a:rPr lang="en-GB" altLang="en-US" sz="240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>
            <a:extLst>
              <a:ext uri="{FF2B5EF4-FFF2-40B4-BE49-F238E27FC236}">
                <a16:creationId xmlns:a16="http://schemas.microsoft.com/office/drawing/2014/main" id="{99F2EECF-B1E7-4B8C-AB7A-409E995616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  <a:p>
            <a:endParaRPr lang="en-GB" altLang="en-US"/>
          </a:p>
        </p:txBody>
      </p:sp>
      <p:pic>
        <p:nvPicPr>
          <p:cNvPr id="31746" name="Picture 4" descr="Crest">
            <a:extLst>
              <a:ext uri="{FF2B5EF4-FFF2-40B4-BE49-F238E27FC236}">
                <a16:creationId xmlns:a16="http://schemas.microsoft.com/office/drawing/2014/main" id="{F997E8DD-79D5-41E3-8E0F-A1F7BCC0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47" name="Object 5">
            <a:extLst>
              <a:ext uri="{FF2B5EF4-FFF2-40B4-BE49-F238E27FC236}">
                <a16:creationId xmlns:a16="http://schemas.microsoft.com/office/drawing/2014/main" id="{8CF78832-07C7-466D-9A47-369F41D2A7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6">
            <a:extLst>
              <a:ext uri="{FF2B5EF4-FFF2-40B4-BE49-F238E27FC236}">
                <a16:creationId xmlns:a16="http://schemas.microsoft.com/office/drawing/2014/main" id="{28417F0A-D25E-468C-834B-B30F31821E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8">
            <a:extLst>
              <a:ext uri="{FF2B5EF4-FFF2-40B4-BE49-F238E27FC236}">
                <a16:creationId xmlns:a16="http://schemas.microsoft.com/office/drawing/2014/main" id="{B5022840-FDC2-44BD-98D3-DB5622804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196974"/>
            <a:ext cx="8059738" cy="460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en-US" sz="28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Comic Sans MS" pitchFamily="66" charset="0"/>
              </a:rPr>
              <a:t>	- Parent Teacher Meetings (30 March)</a:t>
            </a:r>
          </a:p>
          <a:p>
            <a:pPr>
              <a:spcBef>
                <a:spcPct val="2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Comic Sans MS" pitchFamily="66" charset="0"/>
              </a:rPr>
              <a:t>	- Reports (January &amp; June)</a:t>
            </a:r>
          </a:p>
          <a:p>
            <a:pPr>
              <a:spcBef>
                <a:spcPct val="2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Comic Sans MS" pitchFamily="66" charset="0"/>
              </a:rPr>
              <a:t>	- Homework Diary - Teacher 		Comments – please check</a:t>
            </a:r>
          </a:p>
          <a:p>
            <a:pPr>
              <a:spcBef>
                <a:spcPct val="2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Comic Sans MS" pitchFamily="66" charset="0"/>
              </a:rPr>
              <a:t>	Email – primary contact – aim to 	reduce paper – Parent Pay sign up is essential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  <a:p>
            <a:pPr marL="898525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Comic Sans MS" pitchFamily="66" charset="0"/>
              </a:rPr>
              <a:t>	- </a:t>
            </a:r>
            <a:r>
              <a:rPr lang="en-GB" sz="2800" dirty="0">
                <a:solidFill>
                  <a:schemeClr val="accent2"/>
                </a:solidFill>
                <a:latin typeface="Comic Sans MS" pitchFamily="66" charset="0"/>
              </a:rPr>
              <a:t>Information on website</a:t>
            </a:r>
          </a:p>
          <a:p>
            <a:pPr marL="898525">
              <a:spcBef>
                <a:spcPct val="20000"/>
              </a:spcBef>
              <a:buFontTx/>
              <a:buChar char="-"/>
              <a:defRPr/>
            </a:pPr>
            <a:r>
              <a:rPr lang="en-GB" sz="2800" dirty="0">
                <a:solidFill>
                  <a:schemeClr val="accent2"/>
                </a:solidFill>
                <a:latin typeface="Comic Sans MS" pitchFamily="66" charset="0"/>
              </a:rPr>
              <a:t> Text messages </a:t>
            </a:r>
          </a:p>
          <a:p>
            <a:pPr>
              <a:spcBef>
                <a:spcPct val="20000"/>
              </a:spcBef>
              <a:defRPr/>
            </a:pPr>
            <a:endParaRPr lang="en-US" sz="2800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spcBef>
                <a:spcPct val="20000"/>
              </a:spcBef>
              <a:defRPr/>
            </a:pPr>
            <a:endParaRPr lang="en-US" sz="28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898525">
              <a:spcBef>
                <a:spcPct val="20000"/>
              </a:spcBef>
              <a:buFontTx/>
              <a:buChar char="-"/>
              <a:defRPr/>
            </a:pPr>
            <a:endParaRPr lang="en-US" sz="2800" dirty="0"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33C733-4227-4C61-979E-F6EEF4BF8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209550"/>
            <a:ext cx="6983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+mj-ea"/>
                <a:cs typeface="+mj-cs"/>
              </a:rPr>
              <a:t>Communication </a:t>
            </a:r>
            <a:endParaRPr lang="en-US" sz="4400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79BF12CA-69BB-49D0-9863-FA9DBE1A7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Communication with us…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64D0B2-34AF-405A-B8B6-5B6B77FDE49D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" y="1917700"/>
            <a:ext cx="7810500" cy="44323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67C5FEE1-9339-4183-9905-333471338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Communication with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B6D69-CBB4-4003-ABD3-51D2CCED7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Homework Diary (Parent Comment Section)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Phone Call 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Face-to-face meetings require appointments to be made in advance.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>
            <a:extLst>
              <a:ext uri="{FF2B5EF4-FFF2-40B4-BE49-F238E27FC236}">
                <a16:creationId xmlns:a16="http://schemas.microsoft.com/office/drawing/2014/main" id="{95B46D7C-122F-4ED7-83DA-F6C34082DC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4375" y="571500"/>
            <a:ext cx="7772400" cy="559435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altLang="en-US" sz="3600" u="sng" dirty="0"/>
              <a:t>Year 8 Pastoral Team </a:t>
            </a:r>
          </a:p>
          <a:p>
            <a:pPr>
              <a:buFontTx/>
              <a:buNone/>
            </a:pPr>
            <a:endParaRPr lang="en-GB" altLang="en-US" sz="800" dirty="0"/>
          </a:p>
          <a:p>
            <a:pPr>
              <a:buFontTx/>
              <a:buNone/>
            </a:pPr>
            <a:r>
              <a:rPr lang="en-GB" altLang="en-US" b="1" dirty="0">
                <a:solidFill>
                  <a:schemeClr val="accent2"/>
                </a:solidFill>
              </a:rPr>
              <a:t>Mr E Harkin - Head of Year </a:t>
            </a:r>
          </a:p>
          <a:p>
            <a:pPr>
              <a:buFontTx/>
              <a:buNone/>
            </a:pPr>
            <a:endParaRPr lang="en-GB" altLang="en-US" sz="800" dirty="0"/>
          </a:p>
          <a:p>
            <a:r>
              <a:rPr lang="en-GB" altLang="en-US" dirty="0"/>
              <a:t>8A  	Mrs Mullan</a:t>
            </a:r>
          </a:p>
          <a:p>
            <a:r>
              <a:rPr lang="en-GB" altLang="en-US" dirty="0"/>
              <a:t>8B		Mrs McCloskey</a:t>
            </a:r>
          </a:p>
          <a:p>
            <a:r>
              <a:rPr lang="en-GB" altLang="en-US" dirty="0"/>
              <a:t>8C		Mrs Loughrey</a:t>
            </a:r>
          </a:p>
          <a:p>
            <a:r>
              <a:rPr lang="en-GB" altLang="en-US" dirty="0"/>
              <a:t>8D		Miss O’Brien</a:t>
            </a:r>
          </a:p>
          <a:p>
            <a:r>
              <a:rPr lang="en-GB" altLang="en-US" dirty="0"/>
              <a:t>8E		Mrs Carey</a:t>
            </a:r>
          </a:p>
          <a:p>
            <a:r>
              <a:rPr lang="en-GB" altLang="en-US" dirty="0"/>
              <a:t>8F		Mr McGoldrick</a:t>
            </a:r>
          </a:p>
          <a:p>
            <a:r>
              <a:rPr lang="en-GB" altLang="en-US" dirty="0"/>
              <a:t>8G		Mrs McBride</a:t>
            </a:r>
          </a:p>
        </p:txBody>
      </p:sp>
      <p:pic>
        <p:nvPicPr>
          <p:cNvPr id="32770" name="Picture 4">
            <a:extLst>
              <a:ext uri="{FF2B5EF4-FFF2-40B4-BE49-F238E27FC236}">
                <a16:creationId xmlns:a16="http://schemas.microsoft.com/office/drawing/2014/main" id="{8AA6B48E-5937-4CA0-B87E-DDFF847A2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4283075"/>
            <a:ext cx="26035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DD1582BD-DBEB-4537-A5B8-6E6A302F65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E1A58-4CD9-4D67-8352-DFA1982C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313" y="1371600"/>
            <a:ext cx="3689350" cy="1516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450" dirty="0">
                <a:solidFill>
                  <a:schemeClr val="tx1"/>
                </a:solidFill>
              </a:rPr>
              <a:t>Academic – how can you help?</a:t>
            </a:r>
            <a:endParaRPr lang="en-US" sz="3450" dirty="0">
              <a:solidFill>
                <a:schemeClr val="tx1"/>
              </a:solidFill>
            </a:endParaRPr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94FA301B-4D27-4BA6-97E7-2C33BA9E0B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4394200" cy="5143500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98B779-8447-4C2A-A5EC-980E49ECC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45720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Content Placeholder 9">
            <a:extLst>
              <a:ext uri="{FF2B5EF4-FFF2-40B4-BE49-F238E27FC236}">
                <a16:creationId xmlns:a16="http://schemas.microsoft.com/office/drawing/2014/main" id="{ED8F0BB4-6B3F-4936-96DF-869DFAA7DC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13313" y="3052763"/>
            <a:ext cx="3689350" cy="2433637"/>
          </a:xfrm>
        </p:spPr>
        <p:txBody>
          <a:bodyPr/>
          <a:lstStyle/>
          <a:p>
            <a:pPr eaLnBrk="1" hangingPunct="1"/>
            <a:r>
              <a:rPr lang="en-GB" altLang="en-US" sz="2400"/>
              <a:t>Get organised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/>
              <a:t> Timetable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/>
              <a:t>Folders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/>
              <a:t>Check homework diary and sign each night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/>
              <a:t>Specific area to study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2400"/>
              <a:t>Pack bag the night before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455A-7B53-449C-BA15-F033E3E8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56810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050" dirty="0"/>
              <a:t>Timetable </a:t>
            </a:r>
            <a:endParaRPr lang="en-US" sz="4050" dirty="0"/>
          </a:p>
        </p:txBody>
      </p:sp>
      <p:pic>
        <p:nvPicPr>
          <p:cNvPr id="35842" name="Content Placeholder 8">
            <a:extLst>
              <a:ext uri="{FF2B5EF4-FFF2-40B4-BE49-F238E27FC236}">
                <a16:creationId xmlns:a16="http://schemas.microsoft.com/office/drawing/2014/main" id="{5A9C2A17-0D14-4F21-9579-1BE7294775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513"/>
            <a:ext cx="8823325" cy="561657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1C20-0C8C-4E2E-9C5C-60159FC5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56810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050" dirty="0"/>
              <a:t>Folders</a:t>
            </a:r>
            <a:endParaRPr lang="en-US" sz="4050" dirty="0"/>
          </a:p>
        </p:txBody>
      </p:sp>
      <p:pic>
        <p:nvPicPr>
          <p:cNvPr id="36866" name="Content Placeholder 5">
            <a:extLst>
              <a:ext uri="{FF2B5EF4-FFF2-40B4-BE49-F238E27FC236}">
                <a16:creationId xmlns:a16="http://schemas.microsoft.com/office/drawing/2014/main" id="{CDF54EDD-9D01-4048-ACAF-7D49D1FCC9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513"/>
            <a:ext cx="9144000" cy="58054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>
            <a:extLst>
              <a:ext uri="{FF2B5EF4-FFF2-40B4-BE49-F238E27FC236}">
                <a16:creationId xmlns:a16="http://schemas.microsoft.com/office/drawing/2014/main" id="{414DC287-2918-4D59-B4C1-CEE4899B621D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2600"/>
            <a:ext cx="7556500" cy="723900"/>
          </a:xfrm>
        </p:spPr>
      </p:pic>
      <p:pic>
        <p:nvPicPr>
          <p:cNvPr id="37890" name="Picture 4">
            <a:extLst>
              <a:ext uri="{FF2B5EF4-FFF2-40B4-BE49-F238E27FC236}">
                <a16:creationId xmlns:a16="http://schemas.microsoft.com/office/drawing/2014/main" id="{4D8C4E49-7EEA-4F09-98C7-26D1CA50E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1052513"/>
            <a:ext cx="8607425" cy="547211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>
            <a:extLst>
              <a:ext uri="{FF2B5EF4-FFF2-40B4-BE49-F238E27FC236}">
                <a16:creationId xmlns:a16="http://schemas.microsoft.com/office/drawing/2014/main" id="{4BF6BE23-7FB5-42A8-A4A9-6759CDBBDDF2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69900"/>
            <a:ext cx="7556500" cy="1625600"/>
          </a:xfrm>
        </p:spPr>
      </p:pic>
      <p:sp>
        <p:nvSpPr>
          <p:cNvPr id="38914" name="Content Placeholder 3">
            <a:extLst>
              <a:ext uri="{FF2B5EF4-FFF2-40B4-BE49-F238E27FC236}">
                <a16:creationId xmlns:a16="http://schemas.microsoft.com/office/drawing/2014/main" id="{0C0C4B4E-2FC2-4EE9-A751-6D95E77A5CD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773613" y="1787525"/>
            <a:ext cx="3565525" cy="4384675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For Covid absence only</a:t>
            </a:r>
          </a:p>
          <a:p>
            <a:pPr eaLnBrk="1" hangingPunct="1"/>
            <a:r>
              <a:rPr lang="en-GB" altLang="en-US" sz="2800" dirty="0"/>
              <a:t>Class codes issued shortly </a:t>
            </a:r>
          </a:p>
          <a:p>
            <a:pPr eaLnBrk="1" hangingPunct="1"/>
            <a:r>
              <a:rPr lang="en-GB" altLang="en-US" sz="2800" dirty="0"/>
              <a:t>Check your child has logged on.</a:t>
            </a:r>
          </a:p>
          <a:p>
            <a:pPr eaLnBrk="1" hangingPunct="1"/>
            <a:r>
              <a:rPr lang="en-GB" altLang="en-US" sz="2800" dirty="0"/>
              <a:t>Help guide available on our website (information menu)</a:t>
            </a:r>
            <a:endParaRPr lang="en-GB" altLang="en-US" dirty="0"/>
          </a:p>
        </p:txBody>
      </p:sp>
      <p:pic>
        <p:nvPicPr>
          <p:cNvPr id="38915" name="Picture 2" descr="Previewing a new Classroom">
            <a:extLst>
              <a:ext uri="{FF2B5EF4-FFF2-40B4-BE49-F238E27FC236}">
                <a16:creationId xmlns:a16="http://schemas.microsoft.com/office/drawing/2014/main" id="{76F47488-2BFD-4FB0-94AA-B05DC52C16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89138"/>
            <a:ext cx="3455987" cy="438467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Crest">
            <a:extLst>
              <a:ext uri="{FF2B5EF4-FFF2-40B4-BE49-F238E27FC236}">
                <a16:creationId xmlns:a16="http://schemas.microsoft.com/office/drawing/2014/main" id="{E5641550-30B9-41D8-97F2-5DA67AE6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0" name="Object 5">
            <a:extLst>
              <a:ext uri="{FF2B5EF4-FFF2-40B4-BE49-F238E27FC236}">
                <a16:creationId xmlns:a16="http://schemas.microsoft.com/office/drawing/2014/main" id="{B8A22C29-35F2-4A68-9AA8-91BAD0707A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6">
            <a:extLst>
              <a:ext uri="{FF2B5EF4-FFF2-40B4-BE49-F238E27FC236}">
                <a16:creationId xmlns:a16="http://schemas.microsoft.com/office/drawing/2014/main" id="{188273A8-6009-4C8E-BF11-F3AFCEAB5A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7">
            <a:extLst>
              <a:ext uri="{FF2B5EF4-FFF2-40B4-BE49-F238E27FC236}">
                <a16:creationId xmlns:a16="http://schemas.microsoft.com/office/drawing/2014/main" id="{9BD4F56C-89AA-4B15-BC6B-BDCC6082F4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0063" y="357188"/>
            <a:ext cx="6980237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Purpose of Meeting</a:t>
            </a:r>
            <a:endParaRPr lang="en-US" dirty="0"/>
          </a:p>
        </p:txBody>
      </p:sp>
      <p:sp>
        <p:nvSpPr>
          <p:cNvPr id="22533" name="Rectangle 8">
            <a:extLst>
              <a:ext uri="{FF2B5EF4-FFF2-40B4-BE49-F238E27FC236}">
                <a16:creationId xmlns:a16="http://schemas.microsoft.com/office/drawing/2014/main" id="{FD0B531F-BA2E-4ED0-A3AB-10CEAD0A6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1643063"/>
            <a:ext cx="632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dirty="0">
                <a:solidFill>
                  <a:schemeClr val="accent2"/>
                </a:solidFill>
              </a:rPr>
              <a:t> </a:t>
            </a:r>
          </a:p>
          <a:p>
            <a:r>
              <a:rPr lang="en-US" altLang="en-US" sz="3600" dirty="0">
                <a:solidFill>
                  <a:schemeClr val="accent2"/>
                </a:solidFill>
              </a:rPr>
              <a:t>Information</a:t>
            </a:r>
          </a:p>
          <a:p>
            <a:r>
              <a:rPr lang="en-US" altLang="en-US" sz="3600" dirty="0">
                <a:solidFill>
                  <a:schemeClr val="accent2"/>
                </a:solidFill>
              </a:rPr>
              <a:t> Guidance</a:t>
            </a:r>
          </a:p>
          <a:p>
            <a:endParaRPr lang="en-US" altLang="en-US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>
            <a:extLst>
              <a:ext uri="{FF2B5EF4-FFF2-40B4-BE49-F238E27FC236}">
                <a16:creationId xmlns:a16="http://schemas.microsoft.com/office/drawing/2014/main" id="{37575378-00EB-49A3-9163-94951A1CFEF9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2600"/>
            <a:ext cx="7556500" cy="1625600"/>
          </a:xfrm>
        </p:spPr>
      </p:pic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16419995-ED2B-46BC-A2B3-76E26C82B22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01688" y="2193925"/>
            <a:ext cx="3567112" cy="397827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GB" altLang="en-US" sz="2800" b="1" dirty="0"/>
              <a:t>Promoting Positive Behaviour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GB" altLang="en-US" sz="2800" b="1" dirty="0"/>
              <a:t>&amp;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GB" altLang="en-US" sz="2800" b="1" dirty="0"/>
              <a:t>School Discipline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51A78AF7-0272-4680-974C-EF57DAA1CAF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773613" y="1700213"/>
            <a:ext cx="3565525" cy="4471987"/>
          </a:xfrm>
        </p:spPr>
        <p:txBody>
          <a:bodyPr lIns="68580" tIns="34290" rIns="68580" bIns="34290"/>
          <a:lstStyle/>
          <a:p>
            <a:pPr marL="182563" indent="-182563" defTabSz="914400" eaLnBrk="1" hangingPunct="1">
              <a:spcBef>
                <a:spcPts val="1200"/>
              </a:spcBef>
              <a:defRPr/>
            </a:pPr>
            <a:r>
              <a:rPr lang="en-GB" altLang="en-US" sz="2400" dirty="0"/>
              <a:t>Academic success requires a disciplined school environment.</a:t>
            </a:r>
          </a:p>
          <a:p>
            <a:pPr marL="0" indent="0" defTabSz="914400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endParaRPr lang="en-GB" altLang="en-US" sz="2400" dirty="0"/>
          </a:p>
          <a:p>
            <a:pPr marL="182563" indent="-182563" defTabSz="914400" eaLnBrk="1" hangingPunct="1">
              <a:spcBef>
                <a:spcPts val="1200"/>
              </a:spcBef>
              <a:defRPr/>
            </a:pPr>
            <a:r>
              <a:rPr lang="en-GB" altLang="en-US" sz="2400" dirty="0"/>
              <a:t>Positive approach to behaviour management</a:t>
            </a:r>
          </a:p>
          <a:p>
            <a:pPr marL="0" indent="0" defTabSz="914400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endParaRPr lang="en-GB" altLang="en-US" sz="2400" dirty="0"/>
          </a:p>
          <a:p>
            <a:pPr marL="182563" indent="-182563" defTabSz="914400" eaLnBrk="1" hangingPunct="1">
              <a:spcBef>
                <a:spcPts val="1200"/>
              </a:spcBef>
              <a:defRPr/>
            </a:pPr>
            <a:r>
              <a:rPr lang="en-GB" altLang="en-US" sz="2400" dirty="0"/>
              <a:t>Acknowledging what is good and correcting wrong.</a:t>
            </a:r>
          </a:p>
        </p:txBody>
      </p:sp>
      <p:pic>
        <p:nvPicPr>
          <p:cNvPr id="39940" name="Picture 8">
            <a:extLst>
              <a:ext uri="{FF2B5EF4-FFF2-40B4-BE49-F238E27FC236}">
                <a16:creationId xmlns:a16="http://schemas.microsoft.com/office/drawing/2014/main" id="{8E6043DB-C7BA-4611-8962-F563E872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4365625"/>
            <a:ext cx="3243262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>
            <a:extLst>
              <a:ext uri="{FF2B5EF4-FFF2-40B4-BE49-F238E27FC236}">
                <a16:creationId xmlns:a16="http://schemas.microsoft.com/office/drawing/2014/main" id="{3976CEEA-2A1C-426B-AF6F-0ECC67D02D94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2600"/>
            <a:ext cx="7556500" cy="584200"/>
          </a:xfrm>
        </p:spPr>
      </p:pic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D60C192F-F554-4FC6-94D1-B2E6A8CA5FC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01688" y="2193925"/>
            <a:ext cx="3567112" cy="397827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Content Placeholder 3">
            <a:extLst>
              <a:ext uri="{FF2B5EF4-FFF2-40B4-BE49-F238E27FC236}">
                <a16:creationId xmlns:a16="http://schemas.microsoft.com/office/drawing/2014/main" id="{B5EBD746-B8F7-4335-9A4C-3F2314A0C28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773613" y="2193925"/>
            <a:ext cx="3565525" cy="397827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8D0DA60A-9F0E-4004-AE3B-0A2206B9F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0360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2">
            <a:extLst>
              <a:ext uri="{FF2B5EF4-FFF2-40B4-BE49-F238E27FC236}">
                <a16:creationId xmlns:a16="http://schemas.microsoft.com/office/drawing/2014/main" id="{088ED83D-2B9E-46C8-B696-A28A209FB619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8551863" y="5529263"/>
            <a:ext cx="342900" cy="3429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9AE7E6C-53BF-4581-9627-ABF81C52EA44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D32598-6A84-4F01-AEF1-13E604104B94}"/>
                </a:ext>
              </a:extLst>
            </p:cNvPr>
            <p:cNvSpPr/>
            <p:nvPr/>
          </p:nvSpPr>
          <p:spPr>
            <a:xfrm>
              <a:off x="11397016" y="6231373"/>
              <a:ext cx="477520" cy="47752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1987" name="Picture 3">
            <a:extLst>
              <a:ext uri="{FF2B5EF4-FFF2-40B4-BE49-F238E27FC236}">
                <a16:creationId xmlns:a16="http://schemas.microsoft.com/office/drawing/2014/main" id="{53238F89-F7E7-4E17-BAE1-78FE2A2AA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r="-3" b="-3"/>
          <a:stretch>
            <a:fillRect/>
          </a:stretch>
        </p:blipFill>
        <p:spPr bwMode="auto">
          <a:xfrm>
            <a:off x="31750" y="692150"/>
            <a:ext cx="33575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Rectangle 16">
            <a:extLst>
              <a:ext uri="{FF2B5EF4-FFF2-40B4-BE49-F238E27FC236}">
                <a16:creationId xmlns:a16="http://schemas.microsoft.com/office/drawing/2014/main" id="{4F80229F-874A-4544-8EC1-172C0EB34993}"/>
              </a:ext>
            </a:extLst>
          </p:cNvPr>
          <p:cNvGrpSpPr>
            <a:grpSpLocks noGrp="1" noRot="1" noChangeAspect="1" noMove="1" noResize="1"/>
          </p:cNvGrpSpPr>
          <p:nvPr/>
        </p:nvGrpSpPr>
        <p:grpSpPr bwMode="auto">
          <a:xfrm>
            <a:off x="3479800" y="850900"/>
            <a:ext cx="5664200" cy="5156200"/>
            <a:chOff x="2192" y="536"/>
            <a:chExt cx="3568" cy="3248"/>
          </a:xfrm>
        </p:grpSpPr>
        <p:pic>
          <p:nvPicPr>
            <p:cNvPr id="41988" name="Rectangle 16">
              <a:extLst>
                <a:ext uri="{FF2B5EF4-FFF2-40B4-BE49-F238E27FC236}">
                  <a16:creationId xmlns:a16="http://schemas.microsoft.com/office/drawing/2014/main" id="{99E751D8-6F41-41FA-A8B4-ED4D3C5EF6CA}"/>
                </a:ext>
              </a:extLst>
            </p:cNvPr>
            <p:cNvPicPr>
              <a:picLocks noRot="1" noChangeAspect="1" noMove="1" noResize="1" noEditPoints="1" noAdjustHandles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536"/>
              <a:ext cx="3568" cy="3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989" name="Text Box 5">
              <a:extLst>
                <a:ext uri="{FF2B5EF4-FFF2-40B4-BE49-F238E27FC236}">
                  <a16:creationId xmlns:a16="http://schemas.microsoft.com/office/drawing/2014/main" id="{07DEA18B-710C-4906-A363-18BAFB511C96}"/>
                </a:ext>
              </a:extLst>
            </p:cNvPr>
            <p:cNvSpPr txBox="1">
              <a:spLocks noChangeArrowheads="1" noChangeShapeType="1"/>
            </p:cNvSpPr>
            <p:nvPr/>
          </p:nvSpPr>
          <p:spPr bwMode="auto">
            <a:xfrm>
              <a:off x="2197" y="540"/>
              <a:ext cx="3563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 sz="1300">
                <a:solidFill>
                  <a:srgbClr val="FFFFFF"/>
                </a:solidFill>
                <a:latin typeface="Rockwell" panose="02060603020205020403" pitchFamily="18" charset="0"/>
              </a:endParaRPr>
            </a:p>
          </p:txBody>
        </p:sp>
      </p:grpSp>
      <p:pic>
        <p:nvPicPr>
          <p:cNvPr id="2" name="Title 1">
            <a:extLst>
              <a:ext uri="{FF2B5EF4-FFF2-40B4-BE49-F238E27FC236}">
                <a16:creationId xmlns:a16="http://schemas.microsoft.com/office/drawing/2014/main" id="{8C44551F-ED1E-4A40-A60D-B3A022F0B2B9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-38100"/>
            <a:ext cx="5054600" cy="1219200"/>
          </a:xfrm>
        </p:spPr>
      </p:pic>
      <p:pic>
        <p:nvPicPr>
          <p:cNvPr id="41992" name="Content Placeholder 2">
            <a:extLst>
              <a:ext uri="{FF2B5EF4-FFF2-40B4-BE49-F238E27FC236}">
                <a16:creationId xmlns:a16="http://schemas.microsoft.com/office/drawing/2014/main" id="{FF655ECD-0AA0-42B0-A56C-051D3A1CA5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r="3516" b="3"/>
          <a:stretch>
            <a:fillRect/>
          </a:stretch>
        </p:blipFill>
        <p:spPr>
          <a:xfrm>
            <a:off x="103188" y="3429000"/>
            <a:ext cx="3355975" cy="2511425"/>
          </a:xfrm>
          <a:noFill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2F864B-C1BE-462A-98AD-1B7197266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700" y="3429000"/>
            <a:ext cx="3444875" cy="3095625"/>
          </a:xfrm>
        </p:spPr>
        <p:txBody>
          <a:bodyPr lIns="68580" tIns="34290" rIns="68580" bIns="34290" rtlCol="0">
            <a:normAutofit/>
          </a:bodyPr>
          <a:lstStyle/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1350" dirty="0"/>
          </a:p>
        </p:txBody>
      </p:sp>
      <p:grpSp>
        <p:nvGrpSpPr>
          <p:cNvPr id="41994" name="Group 18">
            <a:extLst>
              <a:ext uri="{FF2B5EF4-FFF2-40B4-BE49-F238E27FC236}">
                <a16:creationId xmlns:a16="http://schemas.microsoft.com/office/drawing/2014/main" id="{17E46A4C-9C90-404C-BDC0-DB29F430D10F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8551863" y="5529263"/>
            <a:ext cx="342900" cy="3429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7D457F-7E17-4CD8-AA3A-35224C351695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B74C7EB-A1D9-45C4-A819-9591235057ED}"/>
                </a:ext>
              </a:extLst>
            </p:cNvPr>
            <p:cNvSpPr/>
            <p:nvPr/>
          </p:nvSpPr>
          <p:spPr>
            <a:xfrm>
              <a:off x="11397016" y="6231373"/>
              <a:ext cx="477520" cy="47752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1995" name="Picture 4">
            <a:extLst>
              <a:ext uri="{FF2B5EF4-FFF2-40B4-BE49-F238E27FC236}">
                <a16:creationId xmlns:a16="http://schemas.microsoft.com/office/drawing/2014/main" id="{E739457D-7DFA-4460-A1EE-C64F3C47D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628775"/>
            <a:ext cx="5211763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1B4F94F6-EBF3-45AE-A101-25810B9FDD8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01688" y="1720850"/>
            <a:ext cx="3567112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800" dirty="0"/>
              <a:t>Parent / Guardian to contact school if absent (email / phone)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GB" altLang="en-US" sz="2800" dirty="0"/>
          </a:p>
          <a:p>
            <a:pPr eaLnBrk="1" hangingPunct="1">
              <a:defRPr/>
            </a:pPr>
            <a:r>
              <a:rPr lang="en-GB" altLang="en-US" sz="2800" dirty="0"/>
              <a:t>If absent, pupils must bring note the day they return.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GB" altLang="en-US" sz="2400" dirty="0"/>
          </a:p>
          <a:p>
            <a:pPr eaLnBrk="1" hangingPunct="1">
              <a:defRPr/>
            </a:pPr>
            <a:endParaRPr lang="en-US" alt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39BB35-38AB-4313-8939-FACA77DBE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73613" y="2047875"/>
            <a:ext cx="3565525" cy="6397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/>
          </a:p>
        </p:txBody>
      </p:sp>
      <p:pic>
        <p:nvPicPr>
          <p:cNvPr id="2" name="Title 1">
            <a:extLst>
              <a:ext uri="{FF2B5EF4-FFF2-40B4-BE49-F238E27FC236}">
                <a16:creationId xmlns:a16="http://schemas.microsoft.com/office/drawing/2014/main" id="{B458C423-48AC-445C-9862-8973FFEEF0DA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2600"/>
            <a:ext cx="7556500" cy="1625600"/>
          </a:xfrm>
        </p:spPr>
      </p:pic>
      <p:pic>
        <p:nvPicPr>
          <p:cNvPr id="44036" name="Content Placeholder 3">
            <a:extLst>
              <a:ext uri="{FF2B5EF4-FFF2-40B4-BE49-F238E27FC236}">
                <a16:creationId xmlns:a16="http://schemas.microsoft.com/office/drawing/2014/main" id="{DC016E9B-F29E-4443-A229-357C644ACF0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5625" y="484188"/>
            <a:ext cx="4452938" cy="5969000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4F0092-649D-4329-82AA-B583405780A6}"/>
                  </a:ext>
                </a:extLst>
              </p14:cNvPr>
              <p14:cNvContentPartPr/>
              <p14:nvPr/>
            </p14:nvContentPartPr>
            <p14:xfrm>
              <a:off x="4596199" y="1065120"/>
              <a:ext cx="1481490" cy="6550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4F0092-649D-4329-82AA-B583405780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7201" y="1056122"/>
                <a:ext cx="1499127" cy="672655"/>
              </a:xfrm>
              <a:prstGeom prst="rect">
                <a:avLst/>
              </a:prstGeom>
            </p:spPr>
          </p:pic>
        </mc:Fallback>
      </mc:AlternateContent>
      <p:grpSp>
        <p:nvGrpSpPr>
          <p:cNvPr id="44038" name="Group 9">
            <a:extLst>
              <a:ext uri="{FF2B5EF4-FFF2-40B4-BE49-F238E27FC236}">
                <a16:creationId xmlns:a16="http://schemas.microsoft.com/office/drawing/2014/main" id="{094D3449-B728-4E55-9072-BF82B02C67E3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2732088"/>
            <a:ext cx="1476375" cy="90487"/>
            <a:chOff x="9651945" y="2500160"/>
            <a:chExt cx="1968840" cy="11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0073FA-BF4D-4422-BCCE-DB41B47E5A53}"/>
                    </a:ext>
                  </a:extLst>
                </p14:cNvPr>
                <p14:cNvContentPartPr/>
                <p14:nvPr/>
              </p14:nvContentPartPr>
              <p14:xfrm>
                <a:off x="9651945" y="2508080"/>
                <a:ext cx="1730880" cy="111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B0073FA-BF4D-4422-BCCE-DB41B47E5A5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39945" y="2496106"/>
                  <a:ext cx="1754400" cy="1350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7DF1751-D4FA-4133-8EE4-F67545273936}"/>
                    </a:ext>
                  </a:extLst>
                </p14:cNvPr>
                <p14:cNvContentPartPr/>
                <p14:nvPr/>
              </p14:nvContentPartPr>
              <p14:xfrm>
                <a:off x="11620425" y="2500160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7DF1751-D4FA-4133-8EE4-F675452739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611425" y="24911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A7FC21-63FC-4C29-9374-C7BBCE7403B8}"/>
                  </a:ext>
                </a:extLst>
              </p14:cNvPr>
              <p14:cNvContentPartPr/>
              <p14:nvPr/>
            </p14:nvContentPartPr>
            <p14:xfrm>
              <a:off x="8399689" y="8179350"/>
              <a:ext cx="270" cy="27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A7FC21-63FC-4C29-9374-C7BBCE7403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92939" y="8172600"/>
                <a:ext cx="13500" cy="135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B82E0-BE24-439B-8F29-DDA9D9553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73613" y="2047875"/>
            <a:ext cx="3565525" cy="6397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/>
          </a:p>
        </p:txBody>
      </p:sp>
      <p:pic>
        <p:nvPicPr>
          <p:cNvPr id="6" name="Title 5">
            <a:extLst>
              <a:ext uri="{FF2B5EF4-FFF2-40B4-BE49-F238E27FC236}">
                <a16:creationId xmlns:a16="http://schemas.microsoft.com/office/drawing/2014/main" id="{01F8E41B-EF57-4A0C-A8CE-E8B459CBF793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2600"/>
            <a:ext cx="7556500" cy="1625600"/>
          </a:xfrm>
        </p:spPr>
      </p:pic>
      <p:sp>
        <p:nvSpPr>
          <p:cNvPr id="34821" name="TextBox 4">
            <a:extLst>
              <a:ext uri="{FF2B5EF4-FFF2-40B4-BE49-F238E27FC236}">
                <a16:creationId xmlns:a16="http://schemas.microsoft.com/office/drawing/2014/main" id="{3C90F79A-532A-4431-9022-495472A85B8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39775" y="1916113"/>
            <a:ext cx="2630488" cy="4248150"/>
          </a:xfr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•"/>
              <a:defRPr/>
            </a:pPr>
            <a:r>
              <a:rPr lang="en-GB" altLang="en-US" sz="2000" b="1" dirty="0">
                <a:latin typeface="Times New Roman" panose="02020603050405020304" pitchFamily="18" charset="0"/>
              </a:rPr>
              <a:t>Pupils must get temporary absences signed by HOY IN ADVANCE of leaving school. </a:t>
            </a:r>
          </a:p>
          <a:p>
            <a:pPr marL="0" indent="0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GB" altLang="en-US" sz="2000" b="1" dirty="0">
              <a:latin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•"/>
              <a:defRPr/>
            </a:pPr>
            <a:r>
              <a:rPr lang="en-GB" altLang="en-US" sz="2000" b="1" dirty="0">
                <a:latin typeface="Times New Roman" panose="02020603050405020304" pitchFamily="18" charset="0"/>
              </a:rPr>
              <a:t>Pupils </a:t>
            </a:r>
            <a:r>
              <a:rPr lang="en-GB" altLang="en-US" sz="2000" b="1" u="sng" dirty="0">
                <a:latin typeface="Times New Roman" panose="02020603050405020304" pitchFamily="18" charset="0"/>
              </a:rPr>
              <a:t>must</a:t>
            </a:r>
            <a:r>
              <a:rPr lang="en-GB" altLang="en-US" sz="2000" b="1" dirty="0">
                <a:latin typeface="Times New Roman" panose="02020603050405020304" pitchFamily="18" charset="0"/>
              </a:rPr>
              <a:t> sign in and out at the main office. </a:t>
            </a:r>
          </a:p>
          <a:p>
            <a:pPr marL="0" indent="0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GB" altLang="en-US" sz="2000" b="1" dirty="0">
              <a:latin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•"/>
              <a:defRPr/>
            </a:pPr>
            <a:r>
              <a:rPr lang="en-GB" altLang="en-US" sz="2000" b="1" dirty="0">
                <a:latin typeface="Times New Roman" panose="02020603050405020304" pitchFamily="18" charset="0"/>
              </a:rPr>
              <a:t>Please avoid temporary absences where possible.</a:t>
            </a:r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C90D2ADE-8187-4A63-82B0-3CF42558044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360363"/>
            <a:ext cx="4968875" cy="5876925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F3FD57AB-FB04-4F93-BEE5-BD864831D3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683DC7-FFFA-47C3-8BCC-BA796D8F70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8378" y="120534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5" name="Rectangle 34">
            <a:extLst>
              <a:ext uri="{FF2B5EF4-FFF2-40B4-BE49-F238E27FC236}">
                <a16:creationId xmlns:a16="http://schemas.microsoft.com/office/drawing/2014/main" id="{C85B4529-FDFB-4490-8073-D65D00D89C88}"/>
              </a:ext>
            </a:extLst>
          </p:cNvPr>
          <p:cNvGrpSpPr>
            <a:grpSpLocks noGrp="1" noRot="1" noChangeAspect="1" noMove="1" noResize="1"/>
          </p:cNvGrpSpPr>
          <p:nvPr/>
        </p:nvGrpSpPr>
        <p:grpSpPr bwMode="auto">
          <a:xfrm>
            <a:off x="736600" y="1308100"/>
            <a:ext cx="7670800" cy="1041400"/>
            <a:chOff x="464" y="824"/>
            <a:chExt cx="4832" cy="656"/>
          </a:xfrm>
        </p:grpSpPr>
        <p:pic>
          <p:nvPicPr>
            <p:cNvPr id="46086" name="Rectangle 34">
              <a:extLst>
                <a:ext uri="{FF2B5EF4-FFF2-40B4-BE49-F238E27FC236}">
                  <a16:creationId xmlns:a16="http://schemas.microsoft.com/office/drawing/2014/main" id="{8A62446F-AC30-46E0-9A39-74635316A724}"/>
                </a:ext>
              </a:extLst>
            </p:cNvPr>
            <p:cNvPicPr>
              <a:picLocks noRot="1" noChangeAspect="1" noMove="1" noResize="1" noEditPoints="1" noAdjustHandles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824"/>
              <a:ext cx="4832" cy="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7" name="Text Box 7">
              <a:extLst>
                <a:ext uri="{FF2B5EF4-FFF2-40B4-BE49-F238E27FC236}">
                  <a16:creationId xmlns:a16="http://schemas.microsoft.com/office/drawing/2014/main" id="{7A4508F9-3F2C-4A47-8235-78F46120D331}"/>
                </a:ext>
              </a:extLst>
            </p:cNvPr>
            <p:cNvSpPr txBox="1">
              <a:spLocks noChangeArrowheads="1" noChangeShapeType="1"/>
            </p:cNvSpPr>
            <p:nvPr/>
          </p:nvSpPr>
          <p:spPr bwMode="auto">
            <a:xfrm>
              <a:off x="465" y="824"/>
              <a:ext cx="4830" cy="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10CDCD6-F2EB-41D4-BEC9-3E3717C617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8378" y="2386242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Title 5">
            <a:extLst>
              <a:ext uri="{FF2B5EF4-FFF2-40B4-BE49-F238E27FC236}">
                <a16:creationId xmlns:a16="http://schemas.microsoft.com/office/drawing/2014/main" id="{31A88782-F1B1-446E-AEC3-2655E9DDD5CF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9200"/>
            <a:ext cx="7556500" cy="1219200"/>
          </a:xfrm>
        </p:spPr>
      </p:pic>
      <p:pic>
        <p:nvPicPr>
          <p:cNvPr id="46093" name="Content Placeholder 8">
            <a:extLst>
              <a:ext uri="{FF2B5EF4-FFF2-40B4-BE49-F238E27FC236}">
                <a16:creationId xmlns:a16="http://schemas.microsoft.com/office/drawing/2014/main" id="{39188A98-AF4C-4EC0-8858-CC1BB828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r="12204" b="2"/>
          <a:stretch>
            <a:fillRect/>
          </a:stretch>
        </p:blipFill>
        <p:spPr bwMode="auto">
          <a:xfrm>
            <a:off x="755650" y="2555875"/>
            <a:ext cx="38163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4" name="Content Placeholder 4">
            <a:extLst>
              <a:ext uri="{FF2B5EF4-FFF2-40B4-BE49-F238E27FC236}">
                <a16:creationId xmlns:a16="http://schemas.microsoft.com/office/drawing/2014/main" id="{6A8C5F20-44D5-4A6C-BE04-BBDC91AC53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72038" y="2676525"/>
            <a:ext cx="3700462" cy="2809875"/>
          </a:xfrm>
        </p:spPr>
        <p:txBody>
          <a:bodyPr anchor="ctr"/>
          <a:lstStyle/>
          <a:p>
            <a:pPr eaLnBrk="1" hangingPunct="1">
              <a:defRPr/>
            </a:pPr>
            <a:endParaRPr lang="en-GB" altLang="en-US" sz="2400" dirty="0"/>
          </a:p>
          <a:p>
            <a:pPr eaLnBrk="1" hangingPunct="1">
              <a:defRPr/>
            </a:pPr>
            <a:r>
              <a:rPr lang="en-GB" altLang="en-US" sz="3200" dirty="0"/>
              <a:t>Daily registration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GB" altLang="en-US" sz="3200" dirty="0"/>
          </a:p>
          <a:p>
            <a:pPr eaLnBrk="1" hangingPunct="1">
              <a:defRPr/>
            </a:pPr>
            <a:r>
              <a:rPr lang="en-GB" altLang="en-US" sz="3200" dirty="0"/>
              <a:t>Assembly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GB" altLang="en-US" sz="3200" dirty="0"/>
          </a:p>
          <a:p>
            <a:pPr eaLnBrk="1" hangingPunct="1">
              <a:defRPr/>
            </a:pPr>
            <a:r>
              <a:rPr lang="en-GB" altLang="en-US" sz="3200" dirty="0"/>
              <a:t>Settling In booklet</a:t>
            </a:r>
          </a:p>
          <a:p>
            <a:pPr eaLnBrk="1" hangingPunct="1">
              <a:defRPr/>
            </a:pPr>
            <a:endParaRPr lang="en-GB" altLang="en-US" sz="24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AFE0D7C-EE73-44C9-8296-6DDA8C0762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51294" y="5529511"/>
            <a:ext cx="342900" cy="3429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6A8D2C9-3420-4804-AF03-B059B02412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72500" y="5551488"/>
            <a:ext cx="300038" cy="298450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2F912-0A6B-4649-93DD-100E2BD4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50"/>
          </a:p>
        </p:txBody>
      </p:sp>
      <p:sp>
        <p:nvSpPr>
          <p:cNvPr id="47106" name="TextBox 5">
            <a:extLst>
              <a:ext uri="{FF2B5EF4-FFF2-40B4-BE49-F238E27FC236}">
                <a16:creationId xmlns:a16="http://schemas.microsoft.com/office/drawing/2014/main" id="{3E214EB7-2135-423C-8066-145D63BCB8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1225" y="2509838"/>
            <a:ext cx="8002588" cy="2806700"/>
          </a:xfrm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•"/>
            </a:pPr>
            <a:r>
              <a:rPr lang="en-GB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Trained counsellor in school one day per week.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•"/>
            </a:pPr>
            <a:endParaRPr lang="en-GB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•"/>
            </a:pPr>
            <a:r>
              <a:rPr lang="en-GB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Pupils visit the counsellor  for a variety of reasons and issues such as anxiety, coping with an illness in the family, bereavement ……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•"/>
            </a:pPr>
            <a:endParaRPr lang="en-GB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•"/>
            </a:pPr>
            <a:r>
              <a:rPr lang="en-GB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Valued resource within the school.  </a:t>
            </a:r>
          </a:p>
        </p:txBody>
      </p:sp>
      <p:pic>
        <p:nvPicPr>
          <p:cNvPr id="47107" name="Content Placeholder 1">
            <a:extLst>
              <a:ext uri="{FF2B5EF4-FFF2-40B4-BE49-F238E27FC236}">
                <a16:creationId xmlns:a16="http://schemas.microsoft.com/office/drawing/2014/main" id="{A77B9F68-4AB7-4508-8DDB-554E0E3B0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722313"/>
            <a:ext cx="72993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C5B4CB2-9EB1-4EAF-A2B7-1AA00AF9B1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24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0" name="Rectangle 9">
            <a:extLst>
              <a:ext uri="{FF2B5EF4-FFF2-40B4-BE49-F238E27FC236}">
                <a16:creationId xmlns:a16="http://schemas.microsoft.com/office/drawing/2014/main" id="{66D5B17B-C061-4DA8-BBF3-2C3F66F4C245}"/>
              </a:ext>
            </a:extLst>
          </p:cNvPr>
          <p:cNvGrpSpPr>
            <a:grpSpLocks noGrp="1" noRot="1" noChangeAspect="1" noMove="1" noResize="1"/>
          </p:cNvGrpSpPr>
          <p:nvPr/>
        </p:nvGrpSpPr>
        <p:grpSpPr bwMode="auto">
          <a:xfrm>
            <a:off x="0" y="850900"/>
            <a:ext cx="3492500" cy="5156200"/>
            <a:chOff x="0" y="536"/>
            <a:chExt cx="2200" cy="3248"/>
          </a:xfrm>
        </p:grpSpPr>
        <p:pic>
          <p:nvPicPr>
            <p:cNvPr id="48131" name="Rectangle 9">
              <a:extLst>
                <a:ext uri="{FF2B5EF4-FFF2-40B4-BE49-F238E27FC236}">
                  <a16:creationId xmlns:a16="http://schemas.microsoft.com/office/drawing/2014/main" id="{BA2CBE5D-E23C-474B-BAD5-133B97752EF1}"/>
                </a:ext>
              </a:extLst>
            </p:cNvPr>
            <p:cNvPicPr>
              <a:picLocks noRot="1" noChangeAspect="1" noMove="1" noResize="1" noEditPoints="1" noAdjustHandles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6"/>
              <a:ext cx="2200" cy="3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32" name="Text Box 4">
              <a:extLst>
                <a:ext uri="{FF2B5EF4-FFF2-40B4-BE49-F238E27FC236}">
                  <a16:creationId xmlns:a16="http://schemas.microsoft.com/office/drawing/2014/main" id="{FE1517A3-CFBF-42AA-A825-660139D7D489}"/>
                </a:ext>
              </a:extLst>
            </p:cNvPr>
            <p:cNvSpPr txBox="1">
              <a:spLocks noChangeArrowheads="1" noChangeShapeType="1"/>
            </p:cNvSpPr>
            <p:nvPr/>
          </p:nvSpPr>
          <p:spPr bwMode="auto">
            <a:xfrm>
              <a:off x="2" y="540"/>
              <a:ext cx="2196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 sz="1500">
                <a:solidFill>
                  <a:srgbClr val="FFFFFF"/>
                </a:solidFill>
                <a:latin typeface="Rockwell Extra Bold" panose="02060903040505020403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7FA7B6-E838-44E6-8D8C-365EB41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339850"/>
            <a:ext cx="2765425" cy="414655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GB" sz="3600">
                <a:solidFill>
                  <a:srgbClr val="FFFFFF"/>
                </a:solidFill>
              </a:rPr>
              <a:t>Challenges facing Y8 pupils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8135" name="Content Placeholder 2">
            <a:extLst>
              <a:ext uri="{FF2B5EF4-FFF2-40B4-BE49-F238E27FC236}">
                <a16:creationId xmlns:a16="http://schemas.microsoft.com/office/drawing/2014/main" id="{D18CF579-89E3-498C-8248-814A46B9A3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90950" y="1306513"/>
            <a:ext cx="4870450" cy="4543425"/>
          </a:xfrm>
        </p:spPr>
        <p:txBody>
          <a:bodyPr anchor="ctr"/>
          <a:lstStyle/>
          <a:p>
            <a:pPr eaLnBrk="1" hangingPunct="1"/>
            <a:r>
              <a:rPr lang="en-GB" altLang="en-US" sz="3200"/>
              <a:t>Organising books</a:t>
            </a:r>
          </a:p>
          <a:p>
            <a:pPr eaLnBrk="1" hangingPunct="1"/>
            <a:r>
              <a:rPr lang="en-GB" altLang="en-US" sz="3200"/>
              <a:t>Keeping on top of homework</a:t>
            </a:r>
          </a:p>
          <a:p>
            <a:pPr eaLnBrk="1" hangingPunct="1"/>
            <a:r>
              <a:rPr lang="en-GB" altLang="en-US" sz="3200"/>
              <a:t>Completing projects/deadlines</a:t>
            </a:r>
          </a:p>
          <a:p>
            <a:pPr eaLnBrk="1" hangingPunct="1"/>
            <a:r>
              <a:rPr lang="en-GB" altLang="en-US" sz="3200"/>
              <a:t>Making friends</a:t>
            </a:r>
            <a:endParaRPr lang="en-US" alt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B24FD2-9B86-4EB3-9182-9916FBA198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51294" y="5529511"/>
            <a:ext cx="342900" cy="342900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385FD5-52A1-4C36-82A4-5288568C23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72500" y="5551488"/>
            <a:ext cx="300038" cy="298450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>
            <a:extLst>
              <a:ext uri="{FF2B5EF4-FFF2-40B4-BE49-F238E27FC236}">
                <a16:creationId xmlns:a16="http://schemas.microsoft.com/office/drawing/2014/main" id="{E32159EE-4FE6-49CF-AB48-3983FB7C76E2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46100"/>
            <a:ext cx="7556500" cy="1016000"/>
          </a:xfrm>
        </p:spPr>
      </p:pic>
      <p:pic>
        <p:nvPicPr>
          <p:cNvPr id="49155" name="Picture 5">
            <a:extLst>
              <a:ext uri="{FF2B5EF4-FFF2-40B4-BE49-F238E27FC236}">
                <a16:creationId xmlns:a16="http://schemas.microsoft.com/office/drawing/2014/main" id="{AAEC0DBD-0BDA-453F-9A7F-65991F6CE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557338"/>
            <a:ext cx="34925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Content Placeholder 2">
            <a:extLst>
              <a:ext uri="{FF2B5EF4-FFF2-40B4-BE49-F238E27FC236}">
                <a16:creationId xmlns:a16="http://schemas.microsoft.com/office/drawing/2014/main" id="{488740CC-56C7-4317-9C75-C79956B3E8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65675" y="1412875"/>
            <a:ext cx="3579813" cy="4073525"/>
          </a:xfrm>
        </p:spPr>
        <p:txBody>
          <a:bodyPr/>
          <a:lstStyle/>
          <a:p>
            <a:pPr eaLnBrk="1" hangingPunct="1"/>
            <a:r>
              <a:rPr lang="en-GB" altLang="en-US" sz="2000"/>
              <a:t>Homework club –supervised club with support from senior pupils. Mon –Wednesay 3.15pm to 4.15pm.</a:t>
            </a:r>
          </a:p>
          <a:p>
            <a:pPr eaLnBrk="1" hangingPunct="1"/>
            <a:endParaRPr lang="en-GB" altLang="en-US" sz="2000"/>
          </a:p>
          <a:p>
            <a:pPr eaLnBrk="1" hangingPunct="1"/>
            <a:r>
              <a:rPr lang="en-GB" altLang="en-US" sz="2000"/>
              <a:t>Maths Support Club - Tuesdays</a:t>
            </a:r>
          </a:p>
          <a:p>
            <a:pPr eaLnBrk="1" hangingPunct="1"/>
            <a:endParaRPr lang="en-GB" altLang="en-US" sz="2000"/>
          </a:p>
          <a:p>
            <a:pPr eaLnBrk="1" hangingPunct="1"/>
            <a:r>
              <a:rPr lang="en-GB" altLang="en-US" sz="2000"/>
              <a:t>My Maths – computer based learning. Excellent resource to use at home.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21585CB-7FE4-4388-B2FD-FCD3D45218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24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0" name="Rectangle 9">
            <a:extLst>
              <a:ext uri="{FF2B5EF4-FFF2-40B4-BE49-F238E27FC236}">
                <a16:creationId xmlns:a16="http://schemas.microsoft.com/office/drawing/2014/main" id="{80DB9AD0-FB29-4913-973C-13F35F1AF9F0}"/>
              </a:ext>
            </a:extLst>
          </p:cNvPr>
          <p:cNvGrpSpPr>
            <a:grpSpLocks noGrp="1" noRot="1" noChangeAspect="1" noMove="1" noResize="1"/>
          </p:cNvGrpSpPr>
          <p:nvPr/>
        </p:nvGrpSpPr>
        <p:grpSpPr bwMode="auto">
          <a:xfrm>
            <a:off x="0" y="850900"/>
            <a:ext cx="3492500" cy="5156200"/>
            <a:chOff x="0" y="536"/>
            <a:chExt cx="2200" cy="3248"/>
          </a:xfrm>
        </p:grpSpPr>
        <p:pic>
          <p:nvPicPr>
            <p:cNvPr id="50179" name="Rectangle 9">
              <a:extLst>
                <a:ext uri="{FF2B5EF4-FFF2-40B4-BE49-F238E27FC236}">
                  <a16:creationId xmlns:a16="http://schemas.microsoft.com/office/drawing/2014/main" id="{0EE0AAAE-88F6-460D-9C8C-4F7B006F4FFF}"/>
                </a:ext>
              </a:extLst>
            </p:cNvPr>
            <p:cNvPicPr>
              <a:picLocks noRot="1" noChangeAspect="1" noMove="1" noResize="1" noEditPoints="1" noAdjustHandles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6"/>
              <a:ext cx="2200" cy="3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180" name="Text Box 4">
              <a:extLst>
                <a:ext uri="{FF2B5EF4-FFF2-40B4-BE49-F238E27FC236}">
                  <a16:creationId xmlns:a16="http://schemas.microsoft.com/office/drawing/2014/main" id="{3412F4D8-D5E9-424C-BA13-B180B3FD4A60}"/>
                </a:ext>
              </a:extLst>
            </p:cNvPr>
            <p:cNvSpPr txBox="1">
              <a:spLocks noChangeArrowheads="1" noChangeShapeType="1"/>
            </p:cNvSpPr>
            <p:nvPr/>
          </p:nvSpPr>
          <p:spPr bwMode="auto">
            <a:xfrm>
              <a:off x="2" y="540"/>
              <a:ext cx="2196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 sz="1500">
                <a:solidFill>
                  <a:srgbClr val="FFFFFF"/>
                </a:solidFill>
                <a:latin typeface="Rockwell Extra Bold" panose="02060903040505020403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84FA5C-1C24-4914-B06E-976A24BD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339850"/>
            <a:ext cx="2765425" cy="414655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GB" sz="3600">
                <a:solidFill>
                  <a:srgbClr val="FFFFFF"/>
                </a:solidFill>
              </a:rPr>
              <a:t>Learning Support 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B520-AD98-4D5D-85AB-304341BCB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50" y="1306513"/>
            <a:ext cx="4554538" cy="4179887"/>
          </a:xfrm>
        </p:spPr>
        <p:txBody>
          <a:bodyPr rtlCol="0" anchor="ctr">
            <a:normAutofit/>
          </a:bodyPr>
          <a:lstStyle/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GB" sz="2800" dirty="0"/>
              <a:t>Students will be scheduled for additional support if required.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en-GB" sz="2800" dirty="0"/>
          </a:p>
          <a:p>
            <a:pPr lvl="1" indent="-13716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GB" sz="2650" dirty="0"/>
              <a:t>Numeracy</a:t>
            </a:r>
          </a:p>
          <a:p>
            <a:pPr lvl="1" indent="-13716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GB" sz="2650" dirty="0"/>
              <a:t>Literacy </a:t>
            </a:r>
          </a:p>
          <a:p>
            <a:pPr lvl="1" indent="-13716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GB" sz="2650" dirty="0"/>
              <a:t>Organisational skills</a:t>
            </a:r>
            <a:r>
              <a:rPr lang="en-GB" sz="1350" dirty="0"/>
              <a:t>.</a:t>
            </a:r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55A9B5-66F3-405B-B03A-36E657D79E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51294" y="5529511"/>
            <a:ext cx="342900" cy="342900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EDE0C9-FD4F-4821-9974-DFF50D27001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72500" y="5551488"/>
            <a:ext cx="300038" cy="298450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2493-DA9E-4D02-8EEF-4BF2896B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Loreto College is a Voluntary </a:t>
            </a:r>
            <a:r>
              <a:rPr lang="en-GB" b="1" u="sng" dirty="0">
                <a:solidFill>
                  <a:schemeClr val="accent6"/>
                </a:solidFill>
              </a:rPr>
              <a:t>Grammar School</a:t>
            </a:r>
            <a:br>
              <a:rPr lang="en-GB" dirty="0">
                <a:solidFill>
                  <a:schemeClr val="accent6"/>
                </a:solidFill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1E831-A93C-43B5-986F-79D630947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We set high expectations in terms of:</a:t>
            </a:r>
          </a:p>
          <a:p>
            <a:pPr marL="0" indent="0">
              <a:buFontTx/>
              <a:buNone/>
              <a:defRPr/>
            </a:pPr>
            <a:endParaRPr lang="en-GB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Work</a:t>
            </a:r>
          </a:p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Behaviour </a:t>
            </a:r>
          </a:p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Aspirations</a:t>
            </a:r>
          </a:p>
          <a:p>
            <a:pPr>
              <a:defRPr/>
            </a:pPr>
            <a:r>
              <a:rPr lang="en-GB" dirty="0">
                <a:solidFill>
                  <a:schemeClr val="accent6"/>
                </a:solidFill>
              </a:rPr>
              <a:t>Discipline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>
            <a:extLst>
              <a:ext uri="{FF2B5EF4-FFF2-40B4-BE49-F238E27FC236}">
                <a16:creationId xmlns:a16="http://schemas.microsoft.com/office/drawing/2014/main" id="{9086D9F5-B802-4F0F-8C5B-32EBFE37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4" r="2" b="12723"/>
          <a:stretch>
            <a:fillRect/>
          </a:stretch>
        </p:blipFill>
        <p:spPr bwMode="auto">
          <a:xfrm>
            <a:off x="3175" y="4367213"/>
            <a:ext cx="335597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Rectangle 10">
            <a:extLst>
              <a:ext uri="{FF2B5EF4-FFF2-40B4-BE49-F238E27FC236}">
                <a16:creationId xmlns:a16="http://schemas.microsoft.com/office/drawing/2014/main" id="{40EF736B-1FE5-4E25-8470-6289DCAAFE46}"/>
              </a:ext>
            </a:extLst>
          </p:cNvPr>
          <p:cNvGrpSpPr>
            <a:grpSpLocks noGrp="1" noRot="1" noChangeAspect="1" noMove="1" noResize="1"/>
          </p:cNvGrpSpPr>
          <p:nvPr/>
        </p:nvGrpSpPr>
        <p:grpSpPr bwMode="auto">
          <a:xfrm>
            <a:off x="3479800" y="850900"/>
            <a:ext cx="5664200" cy="5156200"/>
            <a:chOff x="2192" y="536"/>
            <a:chExt cx="3568" cy="3248"/>
          </a:xfrm>
        </p:grpSpPr>
        <p:pic>
          <p:nvPicPr>
            <p:cNvPr id="51203" name="Rectangle 10">
              <a:extLst>
                <a:ext uri="{FF2B5EF4-FFF2-40B4-BE49-F238E27FC236}">
                  <a16:creationId xmlns:a16="http://schemas.microsoft.com/office/drawing/2014/main" id="{C2EEA362-A861-4697-86AB-189F5D63ED07}"/>
                </a:ext>
              </a:extLst>
            </p:cNvPr>
            <p:cNvPicPr>
              <a:picLocks noRot="1" noChangeAspect="1" noMove="1" noResize="1" noEditPoints="1" noAdjustHandles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536"/>
              <a:ext cx="3568" cy="3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4" name="Text Box 4">
              <a:extLst>
                <a:ext uri="{FF2B5EF4-FFF2-40B4-BE49-F238E27FC236}">
                  <a16:creationId xmlns:a16="http://schemas.microsoft.com/office/drawing/2014/main" id="{596BE2BB-DCE2-4DF5-8948-90B76DE7ACA3}"/>
                </a:ext>
              </a:extLst>
            </p:cNvPr>
            <p:cNvSpPr txBox="1">
              <a:spLocks noChangeArrowheads="1" noChangeShapeType="1"/>
            </p:cNvSpPr>
            <p:nvPr/>
          </p:nvSpPr>
          <p:spPr bwMode="auto">
            <a:xfrm>
              <a:off x="2197" y="540"/>
              <a:ext cx="3563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 sz="1300">
                <a:solidFill>
                  <a:srgbClr val="FFFFFF"/>
                </a:solidFill>
                <a:latin typeface="Rockwell" panose="02060603020205020403" pitchFamily="18" charset="0"/>
              </a:endParaRPr>
            </a:p>
          </p:txBody>
        </p:sp>
      </p:grpSp>
      <p:pic>
        <p:nvPicPr>
          <p:cNvPr id="2" name="Title 1">
            <a:extLst>
              <a:ext uri="{FF2B5EF4-FFF2-40B4-BE49-F238E27FC236}">
                <a16:creationId xmlns:a16="http://schemas.microsoft.com/office/drawing/2014/main" id="{CB98BA90-41F1-401A-970A-F1AA5EEAD5C6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1219200"/>
            <a:ext cx="5067300" cy="1219200"/>
          </a:xfrm>
        </p:spPr>
      </p:pic>
      <p:pic>
        <p:nvPicPr>
          <p:cNvPr id="51207" name="Picture 6">
            <a:extLst>
              <a:ext uri="{FF2B5EF4-FFF2-40B4-BE49-F238E27FC236}">
                <a16:creationId xmlns:a16="http://schemas.microsoft.com/office/drawing/2014/main" id="{283B2E13-3529-4310-A1B1-27E1CD4E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670"/>
          <a:stretch>
            <a:fillRect/>
          </a:stretch>
        </p:blipFill>
        <p:spPr bwMode="auto">
          <a:xfrm>
            <a:off x="3175" y="857250"/>
            <a:ext cx="33559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5">
            <a:extLst>
              <a:ext uri="{FF2B5EF4-FFF2-40B4-BE49-F238E27FC236}">
                <a16:creationId xmlns:a16="http://schemas.microsoft.com/office/drawing/2014/main" id="{EA5D6D6E-ACF9-4CE7-A3F5-885C1FD17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722"/>
          <a:stretch>
            <a:fillRect/>
          </a:stretch>
        </p:blipFill>
        <p:spPr bwMode="auto">
          <a:xfrm>
            <a:off x="3175" y="2611438"/>
            <a:ext cx="33559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7BFE6-D0F9-449D-A6D0-4AF645D9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450" y="2447925"/>
            <a:ext cx="5048250" cy="3038475"/>
          </a:xfrm>
        </p:spPr>
        <p:txBody>
          <a:bodyPr rtlCol="0">
            <a:normAutofit lnSpcReduction="10000"/>
          </a:bodyPr>
          <a:lstStyle/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000" b="1" dirty="0"/>
              <a:t>Choir</a:t>
            </a:r>
          </a:p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000" b="1" dirty="0"/>
              <a:t>Netball</a:t>
            </a:r>
          </a:p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000" b="1" dirty="0"/>
              <a:t>Cross country </a:t>
            </a:r>
          </a:p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000" b="1" dirty="0"/>
              <a:t>Soccer </a:t>
            </a:r>
          </a:p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000" b="1" dirty="0"/>
              <a:t>Gaelic games</a:t>
            </a:r>
          </a:p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000" b="1" dirty="0"/>
              <a:t>Drama club</a:t>
            </a:r>
          </a:p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000" b="1" dirty="0"/>
              <a:t>Basketball </a:t>
            </a:r>
          </a:p>
          <a:p>
            <a:pPr marL="137160" indent="-13716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000" b="1" dirty="0"/>
              <a:t>And many more</a:t>
            </a:r>
            <a:endParaRPr lang="en-US" sz="2000" b="1" dirty="0"/>
          </a:p>
        </p:txBody>
      </p:sp>
      <p:grpSp>
        <p:nvGrpSpPr>
          <p:cNvPr id="51210" name="Group 12">
            <a:extLst>
              <a:ext uri="{FF2B5EF4-FFF2-40B4-BE49-F238E27FC236}">
                <a16:creationId xmlns:a16="http://schemas.microsoft.com/office/drawing/2014/main" id="{0A7F1219-5834-4B3C-9508-99552200998D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8551863" y="5529263"/>
            <a:ext cx="342900" cy="3429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AC5020-EC85-48C1-97BD-C45FEC5E55B3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E32C08-05E4-4B18-8B64-5F24A43ACEC0}"/>
                </a:ext>
              </a:extLst>
            </p:cNvPr>
            <p:cNvSpPr/>
            <p:nvPr/>
          </p:nvSpPr>
          <p:spPr>
            <a:xfrm>
              <a:off x="11397016" y="6231373"/>
              <a:ext cx="477520" cy="47752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Crest">
            <a:extLst>
              <a:ext uri="{FF2B5EF4-FFF2-40B4-BE49-F238E27FC236}">
                <a16:creationId xmlns:a16="http://schemas.microsoft.com/office/drawing/2014/main" id="{44BE3DA9-D8C9-460D-AE09-1E08E0F2E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26" name="Object 5">
            <a:extLst>
              <a:ext uri="{FF2B5EF4-FFF2-40B4-BE49-F238E27FC236}">
                <a16:creationId xmlns:a16="http://schemas.microsoft.com/office/drawing/2014/main" id="{00D16F9A-87BF-4209-8B83-83F794A033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0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6">
            <a:extLst>
              <a:ext uri="{FF2B5EF4-FFF2-40B4-BE49-F238E27FC236}">
                <a16:creationId xmlns:a16="http://schemas.microsoft.com/office/drawing/2014/main" id="{6F0CBA1A-EB65-45C2-9746-F7A2BC43E6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1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Rectangle 7">
            <a:extLst>
              <a:ext uri="{FF2B5EF4-FFF2-40B4-BE49-F238E27FC236}">
                <a16:creationId xmlns:a16="http://schemas.microsoft.com/office/drawing/2014/main" id="{A28CD0D3-83B2-47CA-A923-5BC92F9ACC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28625" y="642938"/>
            <a:ext cx="6983413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Finally …</a:t>
            </a:r>
          </a:p>
        </p:txBody>
      </p:sp>
      <p:sp>
        <p:nvSpPr>
          <p:cNvPr id="52229" name="Rectangle 8">
            <a:extLst>
              <a:ext uri="{FF2B5EF4-FFF2-40B4-BE49-F238E27FC236}">
                <a16:creationId xmlns:a16="http://schemas.microsoft.com/office/drawing/2014/main" id="{3880D407-7012-4D2A-9C7B-E54A68738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1928813"/>
            <a:ext cx="6400800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accent2"/>
                </a:solidFill>
              </a:rPr>
              <a:t> Receptive pupils</a:t>
            </a:r>
            <a:endParaRPr lang="en-GB" altLang="en-US" sz="3600">
              <a:solidFill>
                <a:schemeClr val="accent2"/>
              </a:solidFill>
            </a:endParaRPr>
          </a:p>
          <a:p>
            <a:r>
              <a:rPr lang="en-GB" altLang="en-US" sz="3600">
                <a:solidFill>
                  <a:schemeClr val="accent2"/>
                </a:solidFill>
              </a:rPr>
              <a:t> Attendance </a:t>
            </a:r>
          </a:p>
          <a:p>
            <a:r>
              <a:rPr lang="en-GB" altLang="en-US" sz="3600">
                <a:solidFill>
                  <a:schemeClr val="accent2"/>
                </a:solidFill>
              </a:rPr>
              <a:t>Manners &amp; Respect</a:t>
            </a:r>
          </a:p>
          <a:p>
            <a:r>
              <a:rPr lang="en-GB" altLang="en-US" sz="3600">
                <a:solidFill>
                  <a:schemeClr val="accent2"/>
                </a:solidFill>
              </a:rPr>
              <a:t> Uniform</a:t>
            </a:r>
          </a:p>
          <a:p>
            <a:r>
              <a:rPr lang="en-GB" altLang="en-US" sz="3600">
                <a:solidFill>
                  <a:schemeClr val="accent2"/>
                </a:solidFill>
              </a:rPr>
              <a:t> Develop study habit</a:t>
            </a:r>
            <a:endParaRPr lang="en-US" altLang="en-US" sz="36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Crest">
            <a:extLst>
              <a:ext uri="{FF2B5EF4-FFF2-40B4-BE49-F238E27FC236}">
                <a16:creationId xmlns:a16="http://schemas.microsoft.com/office/drawing/2014/main" id="{3154D38F-ADDA-4157-8AD2-0C0C09F9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250" name="Object 5">
            <a:extLst>
              <a:ext uri="{FF2B5EF4-FFF2-40B4-BE49-F238E27FC236}">
                <a16:creationId xmlns:a16="http://schemas.microsoft.com/office/drawing/2014/main" id="{89C8B676-DE92-4AA5-8309-60D167BEBA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6">
            <a:extLst>
              <a:ext uri="{FF2B5EF4-FFF2-40B4-BE49-F238E27FC236}">
                <a16:creationId xmlns:a16="http://schemas.microsoft.com/office/drawing/2014/main" id="{B271D522-52BA-4F1A-A302-233F9794F9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7">
            <a:extLst>
              <a:ext uri="{FF2B5EF4-FFF2-40B4-BE49-F238E27FC236}">
                <a16:creationId xmlns:a16="http://schemas.microsoft.com/office/drawing/2014/main" id="{B3CCF392-2CD3-4002-BC6E-56C626964A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7188" y="357188"/>
            <a:ext cx="6983412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Important Dates</a:t>
            </a:r>
            <a:endParaRPr lang="en-US" dirty="0"/>
          </a:p>
        </p:txBody>
      </p:sp>
      <p:sp>
        <p:nvSpPr>
          <p:cNvPr id="53253" name="Rectangle 8">
            <a:extLst>
              <a:ext uri="{FF2B5EF4-FFF2-40B4-BE49-F238E27FC236}">
                <a16:creationId xmlns:a16="http://schemas.microsoft.com/office/drawing/2014/main" id="{9BA4360E-DEAF-4AC4-B53A-C6E40C6B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1428750"/>
            <a:ext cx="84502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endParaRPr lang="en-US" altLang="en-US" sz="4000" dirty="0">
              <a:solidFill>
                <a:srgbClr val="3333CC"/>
              </a:solidFill>
            </a:endParaRPr>
          </a:p>
          <a:p>
            <a:r>
              <a:rPr lang="en-US" altLang="en-US" sz="4000" dirty="0">
                <a:solidFill>
                  <a:srgbClr val="3333CC"/>
                </a:solidFill>
              </a:rPr>
              <a:t>PTM – Thursday 30</a:t>
            </a:r>
            <a:r>
              <a:rPr lang="en-US" altLang="en-US" sz="4000" baseline="30000" dirty="0">
                <a:solidFill>
                  <a:srgbClr val="3333CC"/>
                </a:solidFill>
              </a:rPr>
              <a:t>th</a:t>
            </a:r>
            <a:r>
              <a:rPr lang="en-US" altLang="en-US" sz="4000" dirty="0">
                <a:solidFill>
                  <a:srgbClr val="3333CC"/>
                </a:solidFill>
              </a:rPr>
              <a:t> March </a:t>
            </a:r>
          </a:p>
          <a:p>
            <a:pPr>
              <a:buFontTx/>
              <a:buNone/>
            </a:pPr>
            <a:endParaRPr lang="en-US" altLang="en-US" sz="4000" dirty="0">
              <a:solidFill>
                <a:srgbClr val="3333CC"/>
              </a:solidFill>
            </a:endParaRPr>
          </a:p>
          <a:p>
            <a:r>
              <a:rPr lang="en-US" altLang="en-US" sz="4000" dirty="0">
                <a:solidFill>
                  <a:srgbClr val="3333CC"/>
                </a:solidFill>
              </a:rPr>
              <a:t>School Musical – Oklahoma – 18</a:t>
            </a:r>
            <a:r>
              <a:rPr lang="en-US" altLang="en-US" sz="4000" baseline="30000" dirty="0">
                <a:solidFill>
                  <a:srgbClr val="3333CC"/>
                </a:solidFill>
              </a:rPr>
              <a:t>th</a:t>
            </a:r>
            <a:r>
              <a:rPr lang="en-US" altLang="en-US" sz="4000" dirty="0">
                <a:solidFill>
                  <a:srgbClr val="3333CC"/>
                </a:solidFill>
              </a:rPr>
              <a:t>-21</a:t>
            </a:r>
            <a:r>
              <a:rPr lang="en-US" altLang="en-US" sz="4000" baseline="30000" dirty="0">
                <a:solidFill>
                  <a:srgbClr val="3333CC"/>
                </a:solidFill>
              </a:rPr>
              <a:t>st</a:t>
            </a:r>
            <a:r>
              <a:rPr lang="en-US" altLang="en-US" sz="4000" dirty="0">
                <a:solidFill>
                  <a:srgbClr val="3333CC"/>
                </a:solidFill>
              </a:rPr>
              <a:t> October</a:t>
            </a:r>
          </a:p>
          <a:p>
            <a:pPr>
              <a:buFontTx/>
              <a:buNone/>
            </a:pPr>
            <a:endParaRPr lang="en-US" altLang="en-US" sz="4000" dirty="0">
              <a:solidFill>
                <a:srgbClr val="3333CC"/>
              </a:solidFill>
            </a:endParaRPr>
          </a:p>
          <a:p>
            <a:r>
              <a:rPr lang="en-US" altLang="en-US" sz="4000" dirty="0">
                <a:solidFill>
                  <a:srgbClr val="3333CC"/>
                </a:solidFill>
              </a:rPr>
              <a:t>Please see calendar on Website</a:t>
            </a:r>
            <a:endParaRPr lang="en-US" alt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Crest">
            <a:extLst>
              <a:ext uri="{FF2B5EF4-FFF2-40B4-BE49-F238E27FC236}">
                <a16:creationId xmlns:a16="http://schemas.microsoft.com/office/drawing/2014/main" id="{1368B063-8D51-4531-A46E-E8ACB6E6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274" name="Object 5">
            <a:extLst>
              <a:ext uri="{FF2B5EF4-FFF2-40B4-BE49-F238E27FC236}">
                <a16:creationId xmlns:a16="http://schemas.microsoft.com/office/drawing/2014/main" id="{366A651B-9D35-48B3-9998-7CA1E5BD1C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8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6">
            <a:extLst>
              <a:ext uri="{FF2B5EF4-FFF2-40B4-BE49-F238E27FC236}">
                <a16:creationId xmlns:a16="http://schemas.microsoft.com/office/drawing/2014/main" id="{2539F332-04DA-40CF-B995-EA55F97C6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7">
            <a:extLst>
              <a:ext uri="{FF2B5EF4-FFF2-40B4-BE49-F238E27FC236}">
                <a16:creationId xmlns:a16="http://schemas.microsoft.com/office/drawing/2014/main" id="{3EE87D85-63C6-45BA-96AD-6BB3827720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7188" y="357188"/>
            <a:ext cx="6983412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</a:t>
            </a:r>
            <a:endParaRPr lang="en-US" dirty="0"/>
          </a:p>
        </p:txBody>
      </p:sp>
      <p:sp>
        <p:nvSpPr>
          <p:cNvPr id="54277" name="Rectangle 8">
            <a:extLst>
              <a:ext uri="{FF2B5EF4-FFF2-40B4-BE49-F238E27FC236}">
                <a16:creationId xmlns:a16="http://schemas.microsoft.com/office/drawing/2014/main" id="{15BAA551-EE49-419D-9617-9421A2B34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8750"/>
            <a:ext cx="6400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4000">
                <a:solidFill>
                  <a:srgbClr val="3333CC"/>
                </a:solidFill>
              </a:rPr>
              <a:t> Thank you for your support</a:t>
            </a:r>
          </a:p>
          <a:p>
            <a:endParaRPr lang="en-US" altLang="en-US" sz="4000">
              <a:solidFill>
                <a:srgbClr val="3333CC"/>
              </a:solidFill>
            </a:endParaRPr>
          </a:p>
          <a:p>
            <a:r>
              <a:rPr lang="en-US" altLang="en-US" sz="4000">
                <a:solidFill>
                  <a:srgbClr val="3333CC"/>
                </a:solidFill>
              </a:rPr>
              <a:t>Form Teacher Information Slips</a:t>
            </a:r>
          </a:p>
          <a:p>
            <a:pPr>
              <a:buFontTx/>
              <a:buNone/>
            </a:pPr>
            <a:endParaRPr lang="en-US" altLang="en-US" sz="4000">
              <a:solidFill>
                <a:srgbClr val="3333CC"/>
              </a:solidFill>
            </a:endParaRPr>
          </a:p>
          <a:p>
            <a:pPr>
              <a:buFontTx/>
              <a:buNone/>
            </a:pPr>
            <a:endParaRPr lang="en-US" altLang="en-US" sz="4000">
              <a:solidFill>
                <a:srgbClr val="3333CC"/>
              </a:solidFill>
            </a:endParaRPr>
          </a:p>
          <a:p>
            <a:endParaRPr lang="en-US" altLang="en-US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Crest">
            <a:extLst>
              <a:ext uri="{FF2B5EF4-FFF2-40B4-BE49-F238E27FC236}">
                <a16:creationId xmlns:a16="http://schemas.microsoft.com/office/drawing/2014/main" id="{257C4307-F5E2-410C-AA69-883F13F56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8" name="Object 5">
            <a:extLst>
              <a:ext uri="{FF2B5EF4-FFF2-40B4-BE49-F238E27FC236}">
                <a16:creationId xmlns:a16="http://schemas.microsoft.com/office/drawing/2014/main" id="{037798FB-1FC7-40D3-B296-4352A3E62F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6">
            <a:extLst>
              <a:ext uri="{FF2B5EF4-FFF2-40B4-BE49-F238E27FC236}">
                <a16:creationId xmlns:a16="http://schemas.microsoft.com/office/drawing/2014/main" id="{58EA7F33-8A88-43BB-8393-238D85B32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7">
            <a:extLst>
              <a:ext uri="{FF2B5EF4-FFF2-40B4-BE49-F238E27FC236}">
                <a16:creationId xmlns:a16="http://schemas.microsoft.com/office/drawing/2014/main" id="{04ABC9F3-04DA-4840-B5EF-3C3D1EE63C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0063" y="285750"/>
            <a:ext cx="6983412" cy="1143000"/>
          </a:xfrm>
        </p:spPr>
        <p:txBody>
          <a:bodyPr/>
          <a:lstStyle/>
          <a:p>
            <a:pPr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Personnel</a:t>
            </a:r>
          </a:p>
        </p:txBody>
      </p:sp>
      <p:sp>
        <p:nvSpPr>
          <p:cNvPr id="3079" name="Rectangle 8">
            <a:extLst>
              <a:ext uri="{FF2B5EF4-FFF2-40B4-BE49-F238E27FC236}">
                <a16:creationId xmlns:a16="http://schemas.microsoft.com/office/drawing/2014/main" id="{850A9098-5EFA-450A-A479-64D5A2742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700213"/>
            <a:ext cx="86439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36625">
              <a:spcBef>
                <a:spcPct val="20000"/>
              </a:spcBef>
              <a:tabLst>
                <a:tab pos="2508250" algn="l"/>
                <a:tab pos="2954338" algn="l"/>
              </a:tabLst>
              <a:defRPr/>
            </a:pPr>
            <a:r>
              <a:rPr lang="en-GB" sz="3200" dirty="0">
                <a:solidFill>
                  <a:schemeClr val="accent2"/>
                </a:solidFill>
                <a:latin typeface="Comic Sans MS" pitchFamily="66" charset="0"/>
              </a:rPr>
              <a:t>Mr Gallagher	-	General Information</a:t>
            </a:r>
          </a:p>
          <a:p>
            <a:pPr defTabSz="936625">
              <a:spcBef>
                <a:spcPct val="20000"/>
              </a:spcBef>
              <a:tabLst>
                <a:tab pos="2508250" algn="l"/>
                <a:tab pos="2954338" algn="l"/>
              </a:tabLst>
              <a:defRPr/>
            </a:pPr>
            <a:endParaRPr lang="en-GB" sz="3200" dirty="0">
              <a:solidFill>
                <a:schemeClr val="accent2"/>
              </a:solidFill>
              <a:latin typeface="Comic Sans MS" pitchFamily="66" charset="0"/>
            </a:endParaRPr>
          </a:p>
          <a:p>
            <a:pPr defTabSz="936625">
              <a:spcBef>
                <a:spcPct val="20000"/>
              </a:spcBef>
              <a:tabLst>
                <a:tab pos="2508250" algn="l"/>
                <a:tab pos="2954338" algn="l"/>
              </a:tabLst>
              <a:defRPr/>
            </a:pPr>
            <a:endParaRPr lang="en-GB" sz="1200" dirty="0">
              <a:solidFill>
                <a:schemeClr val="accent2"/>
              </a:solidFill>
              <a:latin typeface="Comic Sans MS" pitchFamily="66" charset="0"/>
            </a:endParaRPr>
          </a:p>
          <a:p>
            <a:pPr defTabSz="936625">
              <a:spcBef>
                <a:spcPct val="20000"/>
              </a:spcBef>
              <a:tabLst>
                <a:tab pos="2508250" algn="l"/>
                <a:tab pos="2954338" algn="l"/>
              </a:tabLst>
              <a:defRPr/>
            </a:pPr>
            <a:r>
              <a:rPr lang="en-GB" sz="3200" dirty="0">
                <a:solidFill>
                  <a:schemeClr val="accent2"/>
                </a:solidFill>
                <a:latin typeface="Comic Sans MS" pitchFamily="66" charset="0"/>
              </a:rPr>
              <a:t>Mrs Pepin- 	</a:t>
            </a:r>
            <a:r>
              <a:rPr lang="en-GB" sz="12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GB" sz="3200" dirty="0">
                <a:solidFill>
                  <a:schemeClr val="accent2"/>
                </a:solidFill>
                <a:latin typeface="Comic Sans MS" pitchFamily="66" charset="0"/>
              </a:rPr>
              <a:t>Challenges in Y8</a:t>
            </a:r>
          </a:p>
          <a:p>
            <a:pPr defTabSz="936625">
              <a:spcBef>
                <a:spcPct val="20000"/>
              </a:spcBef>
              <a:tabLst>
                <a:tab pos="2508250" algn="l"/>
                <a:tab pos="2954338" algn="l"/>
              </a:tabLst>
              <a:defRPr/>
            </a:pPr>
            <a:endParaRPr lang="en-GB" sz="3200" dirty="0">
              <a:solidFill>
                <a:schemeClr val="accent2"/>
              </a:solidFill>
              <a:latin typeface="Comic Sans MS" pitchFamily="66" charset="0"/>
            </a:endParaRPr>
          </a:p>
          <a:p>
            <a:pPr defTabSz="936625">
              <a:spcBef>
                <a:spcPct val="20000"/>
              </a:spcBef>
              <a:tabLst>
                <a:tab pos="1620838" algn="l"/>
                <a:tab pos="2954338" algn="l"/>
              </a:tabLst>
              <a:defRPr/>
            </a:pPr>
            <a:r>
              <a:rPr lang="en-GB" sz="3200" dirty="0">
                <a:solidFill>
                  <a:schemeClr val="accent2"/>
                </a:solidFill>
                <a:latin typeface="Comic Sans MS" pitchFamily="66" charset="0"/>
              </a:rPr>
              <a:t>	</a:t>
            </a:r>
            <a:endParaRPr lang="en-GB" sz="32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Crest">
            <a:extLst>
              <a:ext uri="{FF2B5EF4-FFF2-40B4-BE49-F238E27FC236}">
                <a16:creationId xmlns:a16="http://schemas.microsoft.com/office/drawing/2014/main" id="{7FD643AA-78C0-4527-8241-C38D7685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2" name="Object 5">
            <a:extLst>
              <a:ext uri="{FF2B5EF4-FFF2-40B4-BE49-F238E27FC236}">
                <a16:creationId xmlns:a16="http://schemas.microsoft.com/office/drawing/2014/main" id="{CD9CA021-F220-489C-BF20-A5936E4997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6">
            <a:extLst>
              <a:ext uri="{FF2B5EF4-FFF2-40B4-BE49-F238E27FC236}">
                <a16:creationId xmlns:a16="http://schemas.microsoft.com/office/drawing/2014/main" id="{5390274A-E2A2-42C9-85AA-4F7A75C1F5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7">
            <a:extLst>
              <a:ext uri="{FF2B5EF4-FFF2-40B4-BE49-F238E27FC236}">
                <a16:creationId xmlns:a16="http://schemas.microsoft.com/office/drawing/2014/main" id="{A83D6174-89A4-4B3A-BC08-2DB26F837A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7525" y="228600"/>
            <a:ext cx="6983413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School Day</a:t>
            </a:r>
            <a:endParaRPr lang="en-US" dirty="0"/>
          </a:p>
        </p:txBody>
      </p:sp>
      <p:sp>
        <p:nvSpPr>
          <p:cNvPr id="25605" name="Rectangle 8">
            <a:extLst>
              <a:ext uri="{FF2B5EF4-FFF2-40B4-BE49-F238E27FC236}">
                <a16:creationId xmlns:a16="http://schemas.microsoft.com/office/drawing/2014/main" id="{52241A3F-945A-4A66-BA9C-B68EA9F5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1114425"/>
            <a:ext cx="71437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chemeClr val="accent2"/>
                </a:solidFill>
              </a:rPr>
              <a:t> 8.50am – 3.15pm</a:t>
            </a:r>
          </a:p>
          <a:p>
            <a:r>
              <a:rPr lang="en-US" altLang="en-US" dirty="0">
                <a:solidFill>
                  <a:schemeClr val="accent2"/>
                </a:solidFill>
              </a:rPr>
              <a:t> 9/10 period day – 30/35 minutes</a:t>
            </a:r>
          </a:p>
          <a:p>
            <a:r>
              <a:rPr lang="en-US" altLang="en-US" dirty="0">
                <a:solidFill>
                  <a:schemeClr val="accent2"/>
                </a:solidFill>
              </a:rPr>
              <a:t> Split Break - 15 min</a:t>
            </a:r>
          </a:p>
          <a:p>
            <a:r>
              <a:rPr lang="en-US" altLang="en-US" dirty="0">
                <a:solidFill>
                  <a:schemeClr val="accent2"/>
                </a:solidFill>
              </a:rPr>
              <a:t> Split Lunch - 40 minutes </a:t>
            </a:r>
          </a:p>
          <a:p>
            <a:r>
              <a:rPr lang="en-US" altLang="en-US" dirty="0">
                <a:solidFill>
                  <a:schemeClr val="accent2"/>
                </a:solidFill>
              </a:rPr>
              <a:t> Extra –curricular activities</a:t>
            </a:r>
          </a:p>
          <a:p>
            <a:r>
              <a:rPr lang="en-US" altLang="en-US" dirty="0">
                <a:solidFill>
                  <a:schemeClr val="accent2"/>
                </a:solidFill>
              </a:rPr>
              <a:t> Homework</a:t>
            </a:r>
            <a:endParaRPr lang="en-US" altLang="en-US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A9E3D4C-E4DC-46C8-B553-A379B717D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4438650"/>
            <a:ext cx="6983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+mj-ea"/>
                <a:cs typeface="+mj-cs"/>
              </a:rPr>
              <a:t>Timetable</a:t>
            </a:r>
            <a:endParaRPr lang="en-US" sz="4400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5607" name="Text Box 10">
            <a:extLst>
              <a:ext uri="{FF2B5EF4-FFF2-40B4-BE49-F238E27FC236}">
                <a16:creationId xmlns:a16="http://schemas.microsoft.com/office/drawing/2014/main" id="{195BB2D7-10F8-4333-9126-896AA48C4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286375"/>
            <a:ext cx="6781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 2 Week Timetable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 7 Form classes &amp; 8 group classes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Crest">
            <a:extLst>
              <a:ext uri="{FF2B5EF4-FFF2-40B4-BE49-F238E27FC236}">
                <a16:creationId xmlns:a16="http://schemas.microsoft.com/office/drawing/2014/main" id="{D0FAAA4D-60EB-4B45-9B4F-813B4BAB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6" name="Object 5">
            <a:extLst>
              <a:ext uri="{FF2B5EF4-FFF2-40B4-BE49-F238E27FC236}">
                <a16:creationId xmlns:a16="http://schemas.microsoft.com/office/drawing/2014/main" id="{048DFB66-ACAF-4AE6-A161-7E634AC828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0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6">
            <a:extLst>
              <a:ext uri="{FF2B5EF4-FFF2-40B4-BE49-F238E27FC236}">
                <a16:creationId xmlns:a16="http://schemas.microsoft.com/office/drawing/2014/main" id="{7F13A89E-7B08-402A-BE0B-EB30AA74DC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7">
            <a:extLst>
              <a:ext uri="{FF2B5EF4-FFF2-40B4-BE49-F238E27FC236}">
                <a16:creationId xmlns:a16="http://schemas.microsoft.com/office/drawing/2014/main" id="{5DDEF910-E21D-4BF2-93B0-7CACE134D9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0063" y="357188"/>
            <a:ext cx="6980237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Y8 Arrangements</a:t>
            </a:r>
            <a:endParaRPr lang="en-US" dirty="0"/>
          </a:p>
        </p:txBody>
      </p:sp>
      <p:sp>
        <p:nvSpPr>
          <p:cNvPr id="9222" name="Rectangle 8">
            <a:extLst>
              <a:ext uri="{FF2B5EF4-FFF2-40B4-BE49-F238E27FC236}">
                <a16:creationId xmlns:a16="http://schemas.microsoft.com/office/drawing/2014/main" id="{185C30B4-4AF6-493A-A501-253B2D91A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643063"/>
            <a:ext cx="7281863" cy="47101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4013" indent="-3540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3600" dirty="0">
                <a:solidFill>
                  <a:schemeClr val="accent2"/>
                </a:solidFill>
              </a:rPr>
              <a:t>Pupils sat a CAT, English Test and Maths Test in June. 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accent2"/>
                </a:solidFill>
              </a:rPr>
              <a:t>Very high achieving Pupils.- We </a:t>
            </a:r>
            <a:r>
              <a:rPr lang="en-US" altLang="en-US" sz="3600" b="1" u="sng" dirty="0">
                <a:solidFill>
                  <a:schemeClr val="accent2"/>
                </a:solidFill>
              </a:rPr>
              <a:t>WILL push them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accent2"/>
                </a:solidFill>
              </a:rPr>
              <a:t>Some students will need additional support in </a:t>
            </a:r>
            <a:r>
              <a:rPr lang="en-US" altLang="en-US" sz="3600" dirty="0" err="1">
                <a:solidFill>
                  <a:schemeClr val="accent2"/>
                </a:solidFill>
              </a:rPr>
              <a:t>Eng</a:t>
            </a:r>
            <a:r>
              <a:rPr lang="en-US" altLang="en-US" sz="3600" dirty="0">
                <a:solidFill>
                  <a:schemeClr val="accent2"/>
                </a:solidFill>
              </a:rPr>
              <a:t> &amp; </a:t>
            </a:r>
            <a:r>
              <a:rPr lang="en-US" altLang="en-US" sz="3600" dirty="0" err="1">
                <a:solidFill>
                  <a:schemeClr val="accent2"/>
                </a:solidFill>
              </a:rPr>
              <a:t>Maths</a:t>
            </a:r>
            <a:r>
              <a:rPr lang="en-US" altLang="en-US" sz="3600" dirty="0">
                <a:solidFill>
                  <a:schemeClr val="accent2"/>
                </a:solidFill>
              </a:rPr>
              <a:t>.- We WILL support them</a:t>
            </a:r>
          </a:p>
          <a:p>
            <a:pPr>
              <a:defRPr/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endParaRPr lang="en-US" altLang="en-US" sz="3600" dirty="0">
              <a:solidFill>
                <a:schemeClr val="accent2"/>
              </a:solidFill>
            </a:endParaRPr>
          </a:p>
          <a:p>
            <a:pPr>
              <a:defRPr/>
            </a:pPr>
            <a:endParaRPr lang="en-US" altLang="en-US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B3D4039-D283-4F61-B7A6-DFBAD126D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Y8 Arrangements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7C24CF1-E3D8-4A63-8684-398719E3B899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600" y="1892300"/>
            <a:ext cx="7988300" cy="42164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Crest">
            <a:extLst>
              <a:ext uri="{FF2B5EF4-FFF2-40B4-BE49-F238E27FC236}">
                <a16:creationId xmlns:a16="http://schemas.microsoft.com/office/drawing/2014/main" id="{F8AC9577-C1F0-4870-982E-27FCADDB2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4" name="Object 5">
            <a:extLst>
              <a:ext uri="{FF2B5EF4-FFF2-40B4-BE49-F238E27FC236}">
                <a16:creationId xmlns:a16="http://schemas.microsoft.com/office/drawing/2014/main" id="{33EA89F8-8556-42E6-82EE-DAF2E2CD56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6">
            <a:extLst>
              <a:ext uri="{FF2B5EF4-FFF2-40B4-BE49-F238E27FC236}">
                <a16:creationId xmlns:a16="http://schemas.microsoft.com/office/drawing/2014/main" id="{CA032CC4-3250-4900-BBE7-0A60D9623B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Rectangle 7">
            <a:extLst>
              <a:ext uri="{FF2B5EF4-FFF2-40B4-BE49-F238E27FC236}">
                <a16:creationId xmlns:a16="http://schemas.microsoft.com/office/drawing/2014/main" id="{13652F71-DE44-43DB-B2D5-1615C0007C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28625" y="500063"/>
            <a:ext cx="6983413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Pastoral Care</a:t>
            </a:r>
            <a:endParaRPr lang="en-US" dirty="0"/>
          </a:p>
        </p:txBody>
      </p:sp>
      <p:sp>
        <p:nvSpPr>
          <p:cNvPr id="30726" name="Rectangle 8">
            <a:extLst>
              <a:ext uri="{FF2B5EF4-FFF2-40B4-BE49-F238E27FC236}">
                <a16:creationId xmlns:a16="http://schemas.microsoft.com/office/drawing/2014/main" id="{B9370CB2-642C-4C97-A668-E37D3609A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132013"/>
            <a:ext cx="7704137" cy="23764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GB" altLang="en-US" dirty="0">
                <a:solidFill>
                  <a:schemeClr val="accent2"/>
                </a:solidFill>
              </a:rPr>
              <a:t> Pastoral Care Policy</a:t>
            </a:r>
          </a:p>
          <a:p>
            <a:pPr>
              <a:defRPr/>
            </a:pPr>
            <a:r>
              <a:rPr lang="en-GB" altLang="en-US" dirty="0">
                <a:solidFill>
                  <a:schemeClr val="accent2"/>
                </a:solidFill>
              </a:rPr>
              <a:t> Child Protection Procedures</a:t>
            </a:r>
          </a:p>
          <a:p>
            <a:pPr marL="0" indent="0">
              <a:buFontTx/>
              <a:buNone/>
              <a:defRPr/>
            </a:pPr>
            <a:endParaRPr lang="en-GB" altLang="en-US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endParaRPr lang="en-GB" altLang="en-US" sz="1600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GB" altLang="en-US" dirty="0">
                <a:solidFill>
                  <a:schemeClr val="accent2"/>
                </a:solidFill>
              </a:rPr>
              <a:t> Pastoral Care Programme; Learning for Life and Work</a:t>
            </a:r>
          </a:p>
          <a:p>
            <a:pPr>
              <a:defRPr/>
            </a:pPr>
            <a:r>
              <a:rPr lang="en-GB" altLang="en-US" dirty="0">
                <a:solidFill>
                  <a:schemeClr val="accent2"/>
                </a:solidFill>
              </a:rPr>
              <a:t>Anti-bullying school</a:t>
            </a:r>
            <a:endParaRPr lang="en-GB" altLang="en-US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1883FA0-867C-4517-AB7C-DE85404F2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366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+mj-ea"/>
                <a:cs typeface="+mj-cs"/>
              </a:rPr>
              <a:t>We aim to educate for wholeness and dignity</a:t>
            </a:r>
            <a:endParaRPr lang="en-US" sz="3200" kern="0" dirty="0">
              <a:solidFill>
                <a:schemeClr val="accent6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C768B-B7DB-47E5-816E-29E60EC4CF83}"/>
              </a:ext>
            </a:extLst>
          </p:cNvPr>
          <p:cNvSpPr txBox="1"/>
          <p:nvPr/>
        </p:nvSpPr>
        <p:spPr>
          <a:xfrm>
            <a:off x="654050" y="3482975"/>
            <a:ext cx="3714750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DCP - Mrs Mc Carry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DBEF1-D314-464E-B969-7444B9926DB4}"/>
              </a:ext>
            </a:extLst>
          </p:cNvPr>
          <p:cNvSpPr txBox="1"/>
          <p:nvPr/>
        </p:nvSpPr>
        <p:spPr>
          <a:xfrm>
            <a:off x="4805363" y="3482975"/>
            <a:ext cx="3714750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DDCP – Mrs Pepin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Crest">
            <a:extLst>
              <a:ext uri="{FF2B5EF4-FFF2-40B4-BE49-F238E27FC236}">
                <a16:creationId xmlns:a16="http://schemas.microsoft.com/office/drawing/2014/main" id="{192D9370-7A3B-4E34-B55A-E934220C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4287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698" name="Object 5">
            <a:extLst>
              <a:ext uri="{FF2B5EF4-FFF2-40B4-BE49-F238E27FC236}">
                <a16:creationId xmlns:a16="http://schemas.microsoft.com/office/drawing/2014/main" id="{BC0AD30B-83EE-4D0E-AC8F-891EE37CBF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689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3" name="Image" r:id="rId4" imgW="9200141" imgH="304869" progId="Photoshop.Image.4">
                  <p:embed/>
                </p:oleObj>
              </mc:Choice>
              <mc:Fallback>
                <p:oleObj name="Image" r:id="rId4" imgW="9200141" imgH="304869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6896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9" name="Object 6">
            <a:extLst>
              <a:ext uri="{FF2B5EF4-FFF2-40B4-BE49-F238E27FC236}">
                <a16:creationId xmlns:a16="http://schemas.microsoft.com/office/drawing/2014/main" id="{483E3DC4-C4A2-483C-9782-7AFAEC08E2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81000"/>
          <a:ext cx="2286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4" name="Image" r:id="rId6" imgW="304869" imgH="7967526" progId="Photoshop.Image.4">
                  <p:embed/>
                </p:oleObj>
              </mc:Choice>
              <mc:Fallback>
                <p:oleObj name="Image" r:id="rId6" imgW="304869" imgH="7967526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2860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Rectangle 7">
            <a:extLst>
              <a:ext uri="{FF2B5EF4-FFF2-40B4-BE49-F238E27FC236}">
                <a16:creationId xmlns:a16="http://schemas.microsoft.com/office/drawing/2014/main" id="{04560A78-014B-45E3-B16A-0A4A7E248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7188" y="0"/>
            <a:ext cx="8166101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Pastoral Care Structure</a:t>
            </a:r>
            <a:endParaRPr lang="en-US" sz="36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C27C7-5DE3-4B01-870D-3B3C6D34A0E4}"/>
              </a:ext>
            </a:extLst>
          </p:cNvPr>
          <p:cNvSpPr txBox="1"/>
          <p:nvPr/>
        </p:nvSpPr>
        <p:spPr>
          <a:xfrm>
            <a:off x="2738438" y="1635125"/>
            <a:ext cx="3714750" cy="8302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Principal</a:t>
            </a:r>
          </a:p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Mr S Gallagher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E2575B-3E90-4E0A-B582-C6A0345A2BF7}"/>
              </a:ext>
            </a:extLst>
          </p:cNvPr>
          <p:cNvSpPr txBox="1"/>
          <p:nvPr/>
        </p:nvSpPr>
        <p:spPr>
          <a:xfrm>
            <a:off x="2738438" y="2778125"/>
            <a:ext cx="3714750" cy="8302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Vice- Principal</a:t>
            </a:r>
          </a:p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Mrs F Pepin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1C2C55-1875-4E7B-8A77-3C52D2C82216}"/>
              </a:ext>
            </a:extLst>
          </p:cNvPr>
          <p:cNvSpPr txBox="1"/>
          <p:nvPr/>
        </p:nvSpPr>
        <p:spPr>
          <a:xfrm>
            <a:off x="903288" y="3825875"/>
            <a:ext cx="7348537" cy="8302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anchor="b">
            <a:spAutoFit/>
          </a:bodyPr>
          <a:lstStyle/>
          <a:p>
            <a:pPr algn="ctr">
              <a:defRPr/>
            </a:pPr>
            <a:endParaRPr lang="en-GB" dirty="0">
              <a:solidFill>
                <a:schemeClr val="accent6"/>
              </a:solidFill>
              <a:latin typeface="Comic Sans MS" pitchFamily="66" charset="0"/>
            </a:endParaRPr>
          </a:p>
          <a:p>
            <a:pPr algn="ctr">
              <a:defRPr/>
            </a:pPr>
            <a:endParaRPr lang="en-GB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BB75E-F7FA-401A-AA2D-7EA29729F010}"/>
              </a:ext>
            </a:extLst>
          </p:cNvPr>
          <p:cNvSpPr txBox="1"/>
          <p:nvPr/>
        </p:nvSpPr>
        <p:spPr>
          <a:xfrm>
            <a:off x="468313" y="4076700"/>
            <a:ext cx="8072437" cy="461963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Head of Year 8 – Mr Harkin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C15E4D-32A9-4B8C-AD67-F1631979F602}"/>
              </a:ext>
            </a:extLst>
          </p:cNvPr>
          <p:cNvSpPr txBox="1"/>
          <p:nvPr/>
        </p:nvSpPr>
        <p:spPr>
          <a:xfrm>
            <a:off x="658813" y="4900613"/>
            <a:ext cx="8072437" cy="46196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Form Teachers in charge of each class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29FCC6-13CE-43C0-9E74-A15D9AE811E0}"/>
              </a:ext>
            </a:extLst>
          </p:cNvPr>
          <p:cNvSpPr txBox="1"/>
          <p:nvPr/>
        </p:nvSpPr>
        <p:spPr>
          <a:xfrm>
            <a:off x="4260850" y="5422900"/>
            <a:ext cx="633413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CC770C-3A7E-4BAF-8145-FFC7EEA266FE}"/>
              </a:ext>
            </a:extLst>
          </p:cNvPr>
          <p:cNvSpPr txBox="1"/>
          <p:nvPr/>
        </p:nvSpPr>
        <p:spPr>
          <a:xfrm>
            <a:off x="5380038" y="5438775"/>
            <a:ext cx="633412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A4BD3-C827-4034-AE23-1B48073DA966}"/>
              </a:ext>
            </a:extLst>
          </p:cNvPr>
          <p:cNvSpPr txBox="1"/>
          <p:nvPr/>
        </p:nvSpPr>
        <p:spPr>
          <a:xfrm>
            <a:off x="3141663" y="5445125"/>
            <a:ext cx="633412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E3D799-F265-4379-A6B5-551CE80CA1E6}"/>
              </a:ext>
            </a:extLst>
          </p:cNvPr>
          <p:cNvSpPr txBox="1"/>
          <p:nvPr/>
        </p:nvSpPr>
        <p:spPr>
          <a:xfrm>
            <a:off x="2022475" y="5438775"/>
            <a:ext cx="633413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C30B81-5237-4B3F-86CF-37E2318A4666}"/>
              </a:ext>
            </a:extLst>
          </p:cNvPr>
          <p:cNvSpPr txBox="1"/>
          <p:nvPr/>
        </p:nvSpPr>
        <p:spPr>
          <a:xfrm>
            <a:off x="903288" y="5438775"/>
            <a:ext cx="633412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591E8B-C99F-469F-852F-91DDD4C47A7A}"/>
              </a:ext>
            </a:extLst>
          </p:cNvPr>
          <p:cNvSpPr txBox="1"/>
          <p:nvPr/>
        </p:nvSpPr>
        <p:spPr>
          <a:xfrm>
            <a:off x="6499225" y="5448300"/>
            <a:ext cx="633413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A24384-B2D5-4BA7-817B-BCFFD5343227}"/>
              </a:ext>
            </a:extLst>
          </p:cNvPr>
          <p:cNvSpPr txBox="1"/>
          <p:nvPr/>
        </p:nvSpPr>
        <p:spPr>
          <a:xfrm>
            <a:off x="7618413" y="5438775"/>
            <a:ext cx="633412" cy="461963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6"/>
                </a:solidFill>
                <a:latin typeface="Comic Sans MS" pitchFamily="66" charset="0"/>
              </a:rPr>
              <a:t>G</a:t>
            </a:r>
          </a:p>
        </p:txBody>
      </p:sp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lcc">
  <a:themeElements>
    <a:clrScheme name="lc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c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cc">
  <a:themeElements>
    <a:clrScheme name="lc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c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Office\Templates\lcc.pot</Template>
  <TotalTime>3691</TotalTime>
  <Words>699</Words>
  <Application>Microsoft Office PowerPoint</Application>
  <PresentationFormat>On-screen Show (4:3)</PresentationFormat>
  <Paragraphs>177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Calibri</vt:lpstr>
      <vt:lpstr>Comic Sans MS</vt:lpstr>
      <vt:lpstr>Rockwell</vt:lpstr>
      <vt:lpstr>Rockwell Condensed</vt:lpstr>
      <vt:lpstr>Rockwell Extra Bold</vt:lpstr>
      <vt:lpstr>Times New Roman</vt:lpstr>
      <vt:lpstr>Wingdings</vt:lpstr>
      <vt:lpstr>lcc</vt:lpstr>
      <vt:lpstr>1_lcc</vt:lpstr>
      <vt:lpstr>Wood Type</vt:lpstr>
      <vt:lpstr>Image</vt:lpstr>
      <vt:lpstr>Year 8 Parents’ Information Evening 8th September 2022</vt:lpstr>
      <vt:lpstr>Purpose of Meeting</vt:lpstr>
      <vt:lpstr>Loreto College is a Voluntary Grammar School </vt:lpstr>
      <vt:lpstr>Personnel</vt:lpstr>
      <vt:lpstr>The School Day</vt:lpstr>
      <vt:lpstr>Y8 Arrangements</vt:lpstr>
      <vt:lpstr>Y8 Arrangements</vt:lpstr>
      <vt:lpstr>Pastoral Care</vt:lpstr>
      <vt:lpstr>PowerPoint Presentation</vt:lpstr>
      <vt:lpstr>PowerPoint Presentation</vt:lpstr>
      <vt:lpstr>PowerPoint Presentation</vt:lpstr>
      <vt:lpstr>Communication with us…</vt:lpstr>
      <vt:lpstr>Communication with School</vt:lpstr>
      <vt:lpstr>PowerPoint Presentation</vt:lpstr>
      <vt:lpstr>Academic – how can you help?</vt:lpstr>
      <vt:lpstr>Timetable </vt:lpstr>
      <vt:lpstr>Folders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facing Y8 pupils</vt:lpstr>
      <vt:lpstr>PowerPoint Presentation</vt:lpstr>
      <vt:lpstr>Learning Support </vt:lpstr>
      <vt:lpstr>PowerPoint Presentation</vt:lpstr>
      <vt:lpstr>Finally …</vt:lpstr>
      <vt:lpstr>Important Dates</vt:lpstr>
      <vt:lpstr>Conclusion</vt:lpstr>
    </vt:vector>
  </TitlesOfParts>
  <Company>Loreto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Parents’ Night</dc:title>
  <dc:creator>TL-08</dc:creator>
  <cp:lastModifiedBy>C LITTLE</cp:lastModifiedBy>
  <cp:revision>233</cp:revision>
  <cp:lastPrinted>2021-09-08T13:40:48Z</cp:lastPrinted>
  <dcterms:created xsi:type="dcterms:W3CDTF">1999-06-04T12:28:12Z</dcterms:created>
  <dcterms:modified xsi:type="dcterms:W3CDTF">2022-09-20T14:40:10Z</dcterms:modified>
</cp:coreProperties>
</file>