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657" r:id="rId2"/>
    <p:sldMasterId id="2147485017" r:id="rId3"/>
  </p:sldMasterIdLst>
  <p:notesMasterIdLst>
    <p:notesMasterId r:id="rId60"/>
  </p:notesMasterIdLst>
  <p:handoutMasterIdLst>
    <p:handoutMasterId r:id="rId61"/>
  </p:handoutMasterIdLst>
  <p:sldIdLst>
    <p:sldId id="256" r:id="rId4"/>
    <p:sldId id="258" r:id="rId5"/>
    <p:sldId id="260" r:id="rId6"/>
    <p:sldId id="568" r:id="rId7"/>
    <p:sldId id="267" r:id="rId8"/>
    <p:sldId id="352" r:id="rId9"/>
    <p:sldId id="353" r:id="rId10"/>
    <p:sldId id="354" r:id="rId11"/>
    <p:sldId id="417" r:id="rId12"/>
    <p:sldId id="467" r:id="rId13"/>
    <p:sldId id="468" r:id="rId14"/>
    <p:sldId id="546" r:id="rId15"/>
    <p:sldId id="355" r:id="rId16"/>
    <p:sldId id="263" r:id="rId17"/>
    <p:sldId id="356" r:id="rId18"/>
    <p:sldId id="469" r:id="rId19"/>
    <p:sldId id="471" r:id="rId20"/>
    <p:sldId id="473" r:id="rId21"/>
    <p:sldId id="544" r:id="rId22"/>
    <p:sldId id="543" r:id="rId23"/>
    <p:sldId id="545" r:id="rId24"/>
    <p:sldId id="474" r:id="rId25"/>
    <p:sldId id="477" r:id="rId26"/>
    <p:sldId id="519" r:id="rId27"/>
    <p:sldId id="559" r:id="rId28"/>
    <p:sldId id="561" r:id="rId29"/>
    <p:sldId id="560" r:id="rId30"/>
    <p:sldId id="562" r:id="rId31"/>
    <p:sldId id="563" r:id="rId32"/>
    <p:sldId id="564" r:id="rId33"/>
    <p:sldId id="270" r:id="rId34"/>
    <p:sldId id="495" r:id="rId35"/>
    <p:sldId id="551" r:id="rId36"/>
    <p:sldId id="552" r:id="rId37"/>
    <p:sldId id="497" r:id="rId38"/>
    <p:sldId id="498" r:id="rId39"/>
    <p:sldId id="565" r:id="rId40"/>
    <p:sldId id="566" r:id="rId41"/>
    <p:sldId id="501" r:id="rId42"/>
    <p:sldId id="502" r:id="rId43"/>
    <p:sldId id="503" r:id="rId44"/>
    <p:sldId id="529" r:id="rId45"/>
    <p:sldId id="550" r:id="rId46"/>
    <p:sldId id="567" r:id="rId47"/>
    <p:sldId id="506" r:id="rId48"/>
    <p:sldId id="507" r:id="rId49"/>
    <p:sldId id="532" r:id="rId50"/>
    <p:sldId id="533" r:id="rId51"/>
    <p:sldId id="539" r:id="rId52"/>
    <p:sldId id="541" r:id="rId53"/>
    <p:sldId id="534" r:id="rId54"/>
    <p:sldId id="511" r:id="rId55"/>
    <p:sldId id="536" r:id="rId56"/>
    <p:sldId id="513" r:id="rId57"/>
    <p:sldId id="515" r:id="rId58"/>
    <p:sldId id="517" r:id="rId59"/>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CC0099"/>
    <a:srgbClr val="FFCC99"/>
    <a:srgbClr val="FFCC00"/>
    <a:srgbClr val="FFFF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2254" autoAdjust="0"/>
  </p:normalViewPr>
  <p:slideViewPr>
    <p:cSldViewPr>
      <p:cViewPr varScale="1">
        <p:scale>
          <a:sx n="92" d="100"/>
          <a:sy n="92" d="100"/>
        </p:scale>
        <p:origin x="19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920B1-8B5B-44AD-A714-6DE118A0F0A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E72B81C-E350-4893-975B-A6E9A159779B}">
      <dgm:prSet/>
      <dgm:spPr/>
      <dgm:t>
        <a:bodyPr/>
        <a:lstStyle/>
        <a:p>
          <a:r>
            <a:rPr lang="en-GB" dirty="0"/>
            <a:t>Secure web-based system- ‘</a:t>
          </a:r>
          <a:r>
            <a:rPr lang="en-GB" dirty="0" err="1"/>
            <a:t>ucasapply</a:t>
          </a:r>
          <a:r>
            <a:rPr lang="en-GB" dirty="0"/>
            <a:t>’</a:t>
          </a:r>
          <a:endParaRPr lang="en-US" dirty="0"/>
        </a:p>
      </dgm:t>
    </dgm:pt>
    <dgm:pt modelId="{31480D21-7D2F-4881-85DB-6ECA30DBE594}" type="parTrans" cxnId="{429507F0-0BA5-4EB0-900C-9B5243E35762}">
      <dgm:prSet/>
      <dgm:spPr/>
      <dgm:t>
        <a:bodyPr/>
        <a:lstStyle/>
        <a:p>
          <a:endParaRPr lang="en-US"/>
        </a:p>
      </dgm:t>
    </dgm:pt>
    <dgm:pt modelId="{F0BD8E44-B805-4C83-AAFA-B8155D486097}" type="sibTrans" cxnId="{429507F0-0BA5-4EB0-900C-9B5243E35762}">
      <dgm:prSet/>
      <dgm:spPr/>
      <dgm:t>
        <a:bodyPr/>
        <a:lstStyle/>
        <a:p>
          <a:endParaRPr lang="en-US"/>
        </a:p>
      </dgm:t>
    </dgm:pt>
    <dgm:pt modelId="{7DF186D3-E151-416F-A969-7847C31991D4}">
      <dgm:prSet/>
      <dgm:spPr/>
      <dgm:t>
        <a:bodyPr/>
        <a:lstStyle/>
        <a:p>
          <a:r>
            <a:rPr lang="en-GB" dirty="0"/>
            <a:t>Easy and convenient.</a:t>
          </a:r>
          <a:endParaRPr lang="en-US" dirty="0"/>
        </a:p>
      </dgm:t>
    </dgm:pt>
    <dgm:pt modelId="{81BCA7B2-738A-4B8F-AEEE-8B6C30F817F7}" type="parTrans" cxnId="{9E07352C-0D67-4FDA-A69A-2102926735E2}">
      <dgm:prSet/>
      <dgm:spPr/>
      <dgm:t>
        <a:bodyPr/>
        <a:lstStyle/>
        <a:p>
          <a:endParaRPr lang="en-US"/>
        </a:p>
      </dgm:t>
    </dgm:pt>
    <dgm:pt modelId="{69F141B0-7FAC-4828-9556-85C1D26C87CF}" type="sibTrans" cxnId="{9E07352C-0D67-4FDA-A69A-2102926735E2}">
      <dgm:prSet/>
      <dgm:spPr/>
      <dgm:t>
        <a:bodyPr/>
        <a:lstStyle/>
        <a:p>
          <a:endParaRPr lang="en-US"/>
        </a:p>
      </dgm:t>
    </dgm:pt>
    <dgm:pt modelId="{F5AF253B-F4F8-4050-AF40-F083A3590F96}">
      <dgm:prSet/>
      <dgm:spPr/>
      <dgm:t>
        <a:bodyPr/>
        <a:lstStyle/>
        <a:p>
          <a:r>
            <a:rPr lang="en-GB" dirty="0"/>
            <a:t>Prevents simple errors.</a:t>
          </a:r>
          <a:endParaRPr lang="en-US" dirty="0"/>
        </a:p>
      </dgm:t>
    </dgm:pt>
    <dgm:pt modelId="{449A6A45-56DC-46F0-83B0-6734DC9D8A63}" type="parTrans" cxnId="{7BDA4F41-7258-4AAB-BBA2-62BD8AAAF8E2}">
      <dgm:prSet/>
      <dgm:spPr/>
      <dgm:t>
        <a:bodyPr/>
        <a:lstStyle/>
        <a:p>
          <a:endParaRPr lang="en-US"/>
        </a:p>
      </dgm:t>
    </dgm:pt>
    <dgm:pt modelId="{113399A9-57DF-4CDF-81A9-0CEEEBC864C7}" type="sibTrans" cxnId="{7BDA4F41-7258-4AAB-BBA2-62BD8AAAF8E2}">
      <dgm:prSet/>
      <dgm:spPr/>
      <dgm:t>
        <a:bodyPr/>
        <a:lstStyle/>
        <a:p>
          <a:endParaRPr lang="en-US"/>
        </a:p>
      </dgm:t>
    </dgm:pt>
    <dgm:pt modelId="{5521A67E-5FF3-4695-BA8F-493A2C3320EC}">
      <dgm:prSet/>
      <dgm:spPr/>
      <dgm:t>
        <a:bodyPr/>
        <a:lstStyle/>
        <a:p>
          <a:r>
            <a:rPr lang="en-GB" dirty="0"/>
            <a:t>Speeds up the processing of applications.</a:t>
          </a:r>
          <a:endParaRPr lang="en-US" dirty="0"/>
        </a:p>
      </dgm:t>
    </dgm:pt>
    <dgm:pt modelId="{AEF9BDB7-3CF5-429F-8FB8-923389AA036C}" type="parTrans" cxnId="{3EAF1F63-5EAD-4FC4-BCE0-9207DE1227E4}">
      <dgm:prSet/>
      <dgm:spPr/>
      <dgm:t>
        <a:bodyPr/>
        <a:lstStyle/>
        <a:p>
          <a:endParaRPr lang="en-US"/>
        </a:p>
      </dgm:t>
    </dgm:pt>
    <dgm:pt modelId="{B89A93E2-E282-441A-8CB0-EF2CB41005EC}" type="sibTrans" cxnId="{3EAF1F63-5EAD-4FC4-BCE0-9207DE1227E4}">
      <dgm:prSet/>
      <dgm:spPr/>
      <dgm:t>
        <a:bodyPr/>
        <a:lstStyle/>
        <a:p>
          <a:endParaRPr lang="en-US"/>
        </a:p>
      </dgm:t>
    </dgm:pt>
    <dgm:pt modelId="{87C90DD8-3BF2-4F35-9C25-8E83BEF4EDE3}">
      <dgm:prSet/>
      <dgm:spPr/>
      <dgm:t>
        <a:bodyPr/>
        <a:lstStyle/>
        <a:p>
          <a:r>
            <a:rPr lang="en-GB" dirty="0"/>
            <a:t>Current Fee £28.95 </a:t>
          </a:r>
          <a:endParaRPr lang="en-US" dirty="0"/>
        </a:p>
      </dgm:t>
    </dgm:pt>
    <dgm:pt modelId="{FF7B43C1-0466-4F40-B17A-D54C88C75294}" type="parTrans" cxnId="{5FA1D68B-A5D1-47BC-9AC4-4A1FE2B18CFF}">
      <dgm:prSet/>
      <dgm:spPr/>
      <dgm:t>
        <a:bodyPr/>
        <a:lstStyle/>
        <a:p>
          <a:endParaRPr lang="en-US"/>
        </a:p>
      </dgm:t>
    </dgm:pt>
    <dgm:pt modelId="{ADFCF713-5B38-4F96-A6CA-510EB107A96B}" type="sibTrans" cxnId="{5FA1D68B-A5D1-47BC-9AC4-4A1FE2B18CFF}">
      <dgm:prSet/>
      <dgm:spPr/>
      <dgm:t>
        <a:bodyPr/>
        <a:lstStyle/>
        <a:p>
          <a:endParaRPr lang="en-US"/>
        </a:p>
      </dgm:t>
    </dgm:pt>
    <dgm:pt modelId="{2882045F-20FB-4844-9D1E-D212A3B5215A}">
      <dgm:prSet/>
      <dgm:spPr/>
      <dgm:t>
        <a:bodyPr/>
        <a:lstStyle/>
        <a:p>
          <a:r>
            <a:rPr lang="en-GB" dirty="0"/>
            <a:t>Acts as intermediary between applicants and universities.</a:t>
          </a:r>
          <a:endParaRPr lang="en-US" dirty="0"/>
        </a:p>
      </dgm:t>
    </dgm:pt>
    <dgm:pt modelId="{A94D48B7-37C8-46CE-831E-FBB30832BA50}" type="parTrans" cxnId="{9BD9532B-8795-465D-9FF4-A434152830D4}">
      <dgm:prSet/>
      <dgm:spPr/>
      <dgm:t>
        <a:bodyPr/>
        <a:lstStyle/>
        <a:p>
          <a:endParaRPr lang="en-US"/>
        </a:p>
      </dgm:t>
    </dgm:pt>
    <dgm:pt modelId="{F5FF5E36-E905-44B9-8866-184ABA5DF203}" type="sibTrans" cxnId="{9BD9532B-8795-465D-9FF4-A434152830D4}">
      <dgm:prSet/>
      <dgm:spPr/>
      <dgm:t>
        <a:bodyPr/>
        <a:lstStyle/>
        <a:p>
          <a:endParaRPr lang="en-US"/>
        </a:p>
      </dgm:t>
    </dgm:pt>
    <dgm:pt modelId="{9988FA21-BA75-4102-A9F3-911CECE85650}">
      <dgm:prSet/>
      <dgm:spPr/>
      <dgm:t>
        <a:bodyPr/>
        <a:lstStyle/>
        <a:p>
          <a:r>
            <a:rPr lang="en-GB" dirty="0"/>
            <a:t>Fair for all.</a:t>
          </a:r>
        </a:p>
      </dgm:t>
    </dgm:pt>
    <dgm:pt modelId="{788A450C-00D5-4609-9876-2D69BE3C29DB}" type="parTrans" cxnId="{7A97D2B6-22F0-43BC-834A-58211B49FA82}">
      <dgm:prSet/>
      <dgm:spPr/>
      <dgm:t>
        <a:bodyPr/>
        <a:lstStyle/>
        <a:p>
          <a:endParaRPr lang="en-US"/>
        </a:p>
      </dgm:t>
    </dgm:pt>
    <dgm:pt modelId="{06F78407-F3A7-44C1-ADC5-1A893661EEFE}" type="sibTrans" cxnId="{7A97D2B6-22F0-43BC-834A-58211B49FA82}">
      <dgm:prSet/>
      <dgm:spPr/>
      <dgm:t>
        <a:bodyPr/>
        <a:lstStyle/>
        <a:p>
          <a:endParaRPr lang="en-US"/>
        </a:p>
      </dgm:t>
    </dgm:pt>
    <dgm:pt modelId="{EE79B807-994C-49C1-87A0-C3998BF70E8A}">
      <dgm:prSet phldr="0"/>
      <dgm:spPr/>
      <dgm:t>
        <a:bodyPr/>
        <a:lstStyle/>
        <a:p>
          <a:pPr rtl="0"/>
          <a:r>
            <a:rPr lang="en-GB" dirty="0">
              <a:latin typeface="Calibri Light"/>
            </a:rPr>
            <a:t>Deadline for Firm and Insurance choices to be made by beginning of June Year 14.</a:t>
          </a:r>
        </a:p>
      </dgm:t>
    </dgm:pt>
    <dgm:pt modelId="{F43BA2E0-7652-4CE1-B18E-362EE5E50559}" type="parTrans" cxnId="{F6CA9380-6CCD-4BDB-9AEF-BE6E2DC0470D}">
      <dgm:prSet/>
      <dgm:spPr/>
      <dgm:t>
        <a:bodyPr/>
        <a:lstStyle/>
        <a:p>
          <a:endParaRPr lang="en-GB"/>
        </a:p>
      </dgm:t>
    </dgm:pt>
    <dgm:pt modelId="{E1F3E3AE-0703-4F80-A439-D0C38754D087}" type="sibTrans" cxnId="{F6CA9380-6CCD-4BDB-9AEF-BE6E2DC0470D}">
      <dgm:prSet/>
      <dgm:spPr/>
      <dgm:t>
        <a:bodyPr/>
        <a:lstStyle/>
        <a:p>
          <a:endParaRPr lang="en-GB"/>
        </a:p>
      </dgm:t>
    </dgm:pt>
    <dgm:pt modelId="{8A69C7FB-B47B-4741-BBF8-F6A4AAA60AAB}" type="pres">
      <dgm:prSet presAssocID="{FE7920B1-8B5B-44AD-A714-6DE118A0F0A7}" presName="linear" presStyleCnt="0">
        <dgm:presLayoutVars>
          <dgm:animLvl val="lvl"/>
          <dgm:resizeHandles val="exact"/>
        </dgm:presLayoutVars>
      </dgm:prSet>
      <dgm:spPr/>
    </dgm:pt>
    <dgm:pt modelId="{806AD41B-054D-422B-B269-84A70B75F7B0}" type="pres">
      <dgm:prSet presAssocID="{1E72B81C-E350-4893-975B-A6E9A159779B}" presName="parentText" presStyleLbl="node1" presStyleIdx="0" presStyleCnt="8">
        <dgm:presLayoutVars>
          <dgm:chMax val="0"/>
          <dgm:bulletEnabled val="1"/>
        </dgm:presLayoutVars>
      </dgm:prSet>
      <dgm:spPr/>
    </dgm:pt>
    <dgm:pt modelId="{DE36D14A-96FB-48B0-820A-50E14724A74C}" type="pres">
      <dgm:prSet presAssocID="{F0BD8E44-B805-4C83-AAFA-B8155D486097}" presName="spacer" presStyleCnt="0"/>
      <dgm:spPr/>
    </dgm:pt>
    <dgm:pt modelId="{26DEA830-8BAF-4F10-804D-727712C22ECE}" type="pres">
      <dgm:prSet presAssocID="{7DF186D3-E151-416F-A969-7847C31991D4}" presName="parentText" presStyleLbl="node1" presStyleIdx="1" presStyleCnt="8">
        <dgm:presLayoutVars>
          <dgm:chMax val="0"/>
          <dgm:bulletEnabled val="1"/>
        </dgm:presLayoutVars>
      </dgm:prSet>
      <dgm:spPr/>
    </dgm:pt>
    <dgm:pt modelId="{6BB3241C-1898-49F4-B238-DC0909C3EC6E}" type="pres">
      <dgm:prSet presAssocID="{69F141B0-7FAC-4828-9556-85C1D26C87CF}" presName="spacer" presStyleCnt="0"/>
      <dgm:spPr/>
    </dgm:pt>
    <dgm:pt modelId="{2422B6D0-FD1D-47A3-AB18-A4B82451F8A6}" type="pres">
      <dgm:prSet presAssocID="{F5AF253B-F4F8-4050-AF40-F083A3590F96}" presName="parentText" presStyleLbl="node1" presStyleIdx="2" presStyleCnt="8">
        <dgm:presLayoutVars>
          <dgm:chMax val="0"/>
          <dgm:bulletEnabled val="1"/>
        </dgm:presLayoutVars>
      </dgm:prSet>
      <dgm:spPr/>
    </dgm:pt>
    <dgm:pt modelId="{F8836C3D-2AAC-4CAE-A76C-94A77D4FAFFB}" type="pres">
      <dgm:prSet presAssocID="{113399A9-57DF-4CDF-81A9-0CEEEBC864C7}" presName="spacer" presStyleCnt="0"/>
      <dgm:spPr/>
    </dgm:pt>
    <dgm:pt modelId="{E1D91D3B-8615-4A0F-B95F-69ADEE32A490}" type="pres">
      <dgm:prSet presAssocID="{5521A67E-5FF3-4695-BA8F-493A2C3320EC}" presName="parentText" presStyleLbl="node1" presStyleIdx="3" presStyleCnt="8">
        <dgm:presLayoutVars>
          <dgm:chMax val="0"/>
          <dgm:bulletEnabled val="1"/>
        </dgm:presLayoutVars>
      </dgm:prSet>
      <dgm:spPr/>
    </dgm:pt>
    <dgm:pt modelId="{CA791E2A-777C-40BA-87E1-1FA08227BAEE}" type="pres">
      <dgm:prSet presAssocID="{B89A93E2-E282-441A-8CB0-EF2CB41005EC}" presName="spacer" presStyleCnt="0"/>
      <dgm:spPr/>
    </dgm:pt>
    <dgm:pt modelId="{CF3FEB64-C9E3-4715-B90E-080376268A49}" type="pres">
      <dgm:prSet presAssocID="{87C90DD8-3BF2-4F35-9C25-8E83BEF4EDE3}" presName="parentText" presStyleLbl="node1" presStyleIdx="4" presStyleCnt="8">
        <dgm:presLayoutVars>
          <dgm:chMax val="0"/>
          <dgm:bulletEnabled val="1"/>
        </dgm:presLayoutVars>
      </dgm:prSet>
      <dgm:spPr/>
    </dgm:pt>
    <dgm:pt modelId="{397EF0D9-1D8C-40F9-9D0A-C93135F6ECC6}" type="pres">
      <dgm:prSet presAssocID="{ADFCF713-5B38-4F96-A6CA-510EB107A96B}" presName="spacer" presStyleCnt="0"/>
      <dgm:spPr/>
    </dgm:pt>
    <dgm:pt modelId="{3B20F01F-BFF0-46F8-9006-572CAE480E78}" type="pres">
      <dgm:prSet presAssocID="{2882045F-20FB-4844-9D1E-D212A3B5215A}" presName="parentText" presStyleLbl="node1" presStyleIdx="5" presStyleCnt="8">
        <dgm:presLayoutVars>
          <dgm:chMax val="0"/>
          <dgm:bulletEnabled val="1"/>
        </dgm:presLayoutVars>
      </dgm:prSet>
      <dgm:spPr/>
    </dgm:pt>
    <dgm:pt modelId="{9990BB37-F22C-4DA3-8FA7-EB36F54971C4}" type="pres">
      <dgm:prSet presAssocID="{F5FF5E36-E905-44B9-8866-184ABA5DF203}" presName="spacer" presStyleCnt="0"/>
      <dgm:spPr/>
    </dgm:pt>
    <dgm:pt modelId="{ADE2E74E-4643-4092-8BF3-E19CA4D04192}" type="pres">
      <dgm:prSet presAssocID="{9988FA21-BA75-4102-A9F3-911CECE85650}" presName="parentText" presStyleLbl="node1" presStyleIdx="6" presStyleCnt="8">
        <dgm:presLayoutVars>
          <dgm:chMax val="0"/>
          <dgm:bulletEnabled val="1"/>
        </dgm:presLayoutVars>
      </dgm:prSet>
      <dgm:spPr/>
    </dgm:pt>
    <dgm:pt modelId="{B19EF79B-9570-4432-B358-BD85D3558E87}" type="pres">
      <dgm:prSet presAssocID="{06F78407-F3A7-44C1-ADC5-1A893661EEFE}" presName="spacer" presStyleCnt="0"/>
      <dgm:spPr/>
    </dgm:pt>
    <dgm:pt modelId="{51396276-132B-4291-A632-97B718741814}" type="pres">
      <dgm:prSet presAssocID="{EE79B807-994C-49C1-87A0-C3998BF70E8A}" presName="parentText" presStyleLbl="node1" presStyleIdx="7" presStyleCnt="8">
        <dgm:presLayoutVars>
          <dgm:chMax val="0"/>
          <dgm:bulletEnabled val="1"/>
        </dgm:presLayoutVars>
      </dgm:prSet>
      <dgm:spPr/>
    </dgm:pt>
  </dgm:ptLst>
  <dgm:cxnLst>
    <dgm:cxn modelId="{009A6406-D0AA-48C1-B648-D2F91F28C317}" type="presOf" srcId="{2882045F-20FB-4844-9D1E-D212A3B5215A}" destId="{3B20F01F-BFF0-46F8-9006-572CAE480E78}" srcOrd="0" destOrd="0" presId="urn:microsoft.com/office/officeart/2005/8/layout/vList2"/>
    <dgm:cxn modelId="{9BD9532B-8795-465D-9FF4-A434152830D4}" srcId="{FE7920B1-8B5B-44AD-A714-6DE118A0F0A7}" destId="{2882045F-20FB-4844-9D1E-D212A3B5215A}" srcOrd="5" destOrd="0" parTransId="{A94D48B7-37C8-46CE-831E-FBB30832BA50}" sibTransId="{F5FF5E36-E905-44B9-8866-184ABA5DF203}"/>
    <dgm:cxn modelId="{9E07352C-0D67-4FDA-A69A-2102926735E2}" srcId="{FE7920B1-8B5B-44AD-A714-6DE118A0F0A7}" destId="{7DF186D3-E151-416F-A969-7847C31991D4}" srcOrd="1" destOrd="0" parTransId="{81BCA7B2-738A-4B8F-AEEE-8B6C30F817F7}" sibTransId="{69F141B0-7FAC-4828-9556-85C1D26C87CF}"/>
    <dgm:cxn modelId="{7BDA4F41-7258-4AAB-BBA2-62BD8AAAF8E2}" srcId="{FE7920B1-8B5B-44AD-A714-6DE118A0F0A7}" destId="{F5AF253B-F4F8-4050-AF40-F083A3590F96}" srcOrd="2" destOrd="0" parTransId="{449A6A45-56DC-46F0-83B0-6734DC9D8A63}" sibTransId="{113399A9-57DF-4CDF-81A9-0CEEEBC864C7}"/>
    <dgm:cxn modelId="{3EAF1F63-5EAD-4FC4-BCE0-9207DE1227E4}" srcId="{FE7920B1-8B5B-44AD-A714-6DE118A0F0A7}" destId="{5521A67E-5FF3-4695-BA8F-493A2C3320EC}" srcOrd="3" destOrd="0" parTransId="{AEF9BDB7-3CF5-429F-8FB8-923389AA036C}" sibTransId="{B89A93E2-E282-441A-8CB0-EF2CB41005EC}"/>
    <dgm:cxn modelId="{A0F7C544-3CEE-4B4C-8AEC-BF9C908CFD75}" type="presOf" srcId="{5521A67E-5FF3-4695-BA8F-493A2C3320EC}" destId="{E1D91D3B-8615-4A0F-B95F-69ADEE32A490}" srcOrd="0" destOrd="0" presId="urn:microsoft.com/office/officeart/2005/8/layout/vList2"/>
    <dgm:cxn modelId="{680A6765-0A7B-4CC4-8788-6F3319E709E0}" type="presOf" srcId="{F5AF253B-F4F8-4050-AF40-F083A3590F96}" destId="{2422B6D0-FD1D-47A3-AB18-A4B82451F8A6}" srcOrd="0" destOrd="0" presId="urn:microsoft.com/office/officeart/2005/8/layout/vList2"/>
    <dgm:cxn modelId="{A1B3C347-8B93-44F6-BFE2-4570EF0002A7}" type="presOf" srcId="{FE7920B1-8B5B-44AD-A714-6DE118A0F0A7}" destId="{8A69C7FB-B47B-4741-BBF8-F6A4AAA60AAB}" srcOrd="0" destOrd="0" presId="urn:microsoft.com/office/officeart/2005/8/layout/vList2"/>
    <dgm:cxn modelId="{11854E77-C1B2-4B22-9F65-68173C692FE9}" type="presOf" srcId="{1E72B81C-E350-4893-975B-A6E9A159779B}" destId="{806AD41B-054D-422B-B269-84A70B75F7B0}" srcOrd="0" destOrd="0" presId="urn:microsoft.com/office/officeart/2005/8/layout/vList2"/>
    <dgm:cxn modelId="{F6CA9380-6CCD-4BDB-9AEF-BE6E2DC0470D}" srcId="{FE7920B1-8B5B-44AD-A714-6DE118A0F0A7}" destId="{EE79B807-994C-49C1-87A0-C3998BF70E8A}" srcOrd="7" destOrd="0" parTransId="{F43BA2E0-7652-4CE1-B18E-362EE5E50559}" sibTransId="{E1F3E3AE-0703-4F80-A439-D0C38754D087}"/>
    <dgm:cxn modelId="{5FA1D68B-A5D1-47BC-9AC4-4A1FE2B18CFF}" srcId="{FE7920B1-8B5B-44AD-A714-6DE118A0F0A7}" destId="{87C90DD8-3BF2-4F35-9C25-8E83BEF4EDE3}" srcOrd="4" destOrd="0" parTransId="{FF7B43C1-0466-4F40-B17A-D54C88C75294}" sibTransId="{ADFCF713-5B38-4F96-A6CA-510EB107A96B}"/>
    <dgm:cxn modelId="{375EDC8D-972A-411A-BA16-1ED3FD5A1E83}" type="presOf" srcId="{7DF186D3-E151-416F-A969-7847C31991D4}" destId="{26DEA830-8BAF-4F10-804D-727712C22ECE}" srcOrd="0" destOrd="0" presId="urn:microsoft.com/office/officeart/2005/8/layout/vList2"/>
    <dgm:cxn modelId="{8B62B8AF-EC7A-4C2F-9D4C-29F00F7972CF}" type="presOf" srcId="{9988FA21-BA75-4102-A9F3-911CECE85650}" destId="{ADE2E74E-4643-4092-8BF3-E19CA4D04192}" srcOrd="0" destOrd="0" presId="urn:microsoft.com/office/officeart/2005/8/layout/vList2"/>
    <dgm:cxn modelId="{7A97D2B6-22F0-43BC-834A-58211B49FA82}" srcId="{FE7920B1-8B5B-44AD-A714-6DE118A0F0A7}" destId="{9988FA21-BA75-4102-A9F3-911CECE85650}" srcOrd="6" destOrd="0" parTransId="{788A450C-00D5-4609-9876-2D69BE3C29DB}" sibTransId="{06F78407-F3A7-44C1-ADC5-1A893661EEFE}"/>
    <dgm:cxn modelId="{36FA66D1-F3E5-4255-9FEE-E3D6531396F9}" type="presOf" srcId="{EE79B807-994C-49C1-87A0-C3998BF70E8A}" destId="{51396276-132B-4291-A632-97B718741814}" srcOrd="0" destOrd="0" presId="urn:microsoft.com/office/officeart/2005/8/layout/vList2"/>
    <dgm:cxn modelId="{40D02CEF-D87B-4A3E-8464-24E0467749F6}" type="presOf" srcId="{87C90DD8-3BF2-4F35-9C25-8E83BEF4EDE3}" destId="{CF3FEB64-C9E3-4715-B90E-080376268A49}" srcOrd="0" destOrd="0" presId="urn:microsoft.com/office/officeart/2005/8/layout/vList2"/>
    <dgm:cxn modelId="{429507F0-0BA5-4EB0-900C-9B5243E35762}" srcId="{FE7920B1-8B5B-44AD-A714-6DE118A0F0A7}" destId="{1E72B81C-E350-4893-975B-A6E9A159779B}" srcOrd="0" destOrd="0" parTransId="{31480D21-7D2F-4881-85DB-6ECA30DBE594}" sibTransId="{F0BD8E44-B805-4C83-AAFA-B8155D486097}"/>
    <dgm:cxn modelId="{61EB1BE6-FDFC-4FC1-8A00-8280E0A91A81}" type="presParOf" srcId="{8A69C7FB-B47B-4741-BBF8-F6A4AAA60AAB}" destId="{806AD41B-054D-422B-B269-84A70B75F7B0}" srcOrd="0" destOrd="0" presId="urn:microsoft.com/office/officeart/2005/8/layout/vList2"/>
    <dgm:cxn modelId="{7F9F4178-9648-4346-8C02-0BEEF5A382A2}" type="presParOf" srcId="{8A69C7FB-B47B-4741-BBF8-F6A4AAA60AAB}" destId="{DE36D14A-96FB-48B0-820A-50E14724A74C}" srcOrd="1" destOrd="0" presId="urn:microsoft.com/office/officeart/2005/8/layout/vList2"/>
    <dgm:cxn modelId="{4583ADDE-14FD-4EBC-B9B0-3EAF20F0823B}" type="presParOf" srcId="{8A69C7FB-B47B-4741-BBF8-F6A4AAA60AAB}" destId="{26DEA830-8BAF-4F10-804D-727712C22ECE}" srcOrd="2" destOrd="0" presId="urn:microsoft.com/office/officeart/2005/8/layout/vList2"/>
    <dgm:cxn modelId="{543C2F96-D45F-4818-B6BA-B92FA97A5F15}" type="presParOf" srcId="{8A69C7FB-B47B-4741-BBF8-F6A4AAA60AAB}" destId="{6BB3241C-1898-49F4-B238-DC0909C3EC6E}" srcOrd="3" destOrd="0" presId="urn:microsoft.com/office/officeart/2005/8/layout/vList2"/>
    <dgm:cxn modelId="{EE910E8B-9C19-4E76-97A8-F115A7318298}" type="presParOf" srcId="{8A69C7FB-B47B-4741-BBF8-F6A4AAA60AAB}" destId="{2422B6D0-FD1D-47A3-AB18-A4B82451F8A6}" srcOrd="4" destOrd="0" presId="urn:microsoft.com/office/officeart/2005/8/layout/vList2"/>
    <dgm:cxn modelId="{CC9D1A79-167E-42E7-82C4-0EE7471B8E17}" type="presParOf" srcId="{8A69C7FB-B47B-4741-BBF8-F6A4AAA60AAB}" destId="{F8836C3D-2AAC-4CAE-A76C-94A77D4FAFFB}" srcOrd="5" destOrd="0" presId="urn:microsoft.com/office/officeart/2005/8/layout/vList2"/>
    <dgm:cxn modelId="{64816E90-053B-4680-848B-7B14B7A495EE}" type="presParOf" srcId="{8A69C7FB-B47B-4741-BBF8-F6A4AAA60AAB}" destId="{E1D91D3B-8615-4A0F-B95F-69ADEE32A490}" srcOrd="6" destOrd="0" presId="urn:microsoft.com/office/officeart/2005/8/layout/vList2"/>
    <dgm:cxn modelId="{3A1B6022-F48F-4034-B9E9-970BC23C7263}" type="presParOf" srcId="{8A69C7FB-B47B-4741-BBF8-F6A4AAA60AAB}" destId="{CA791E2A-777C-40BA-87E1-1FA08227BAEE}" srcOrd="7" destOrd="0" presId="urn:microsoft.com/office/officeart/2005/8/layout/vList2"/>
    <dgm:cxn modelId="{F1A928BB-45DE-411F-BFDC-9281609D9549}" type="presParOf" srcId="{8A69C7FB-B47B-4741-BBF8-F6A4AAA60AAB}" destId="{CF3FEB64-C9E3-4715-B90E-080376268A49}" srcOrd="8" destOrd="0" presId="urn:microsoft.com/office/officeart/2005/8/layout/vList2"/>
    <dgm:cxn modelId="{10009B9D-975F-4ED3-ABA8-B5959619B1D8}" type="presParOf" srcId="{8A69C7FB-B47B-4741-BBF8-F6A4AAA60AAB}" destId="{397EF0D9-1D8C-40F9-9D0A-C93135F6ECC6}" srcOrd="9" destOrd="0" presId="urn:microsoft.com/office/officeart/2005/8/layout/vList2"/>
    <dgm:cxn modelId="{E42EA841-8375-46FE-A762-FB91AAF0A9F4}" type="presParOf" srcId="{8A69C7FB-B47B-4741-BBF8-F6A4AAA60AAB}" destId="{3B20F01F-BFF0-46F8-9006-572CAE480E78}" srcOrd="10" destOrd="0" presId="urn:microsoft.com/office/officeart/2005/8/layout/vList2"/>
    <dgm:cxn modelId="{BEEFBAED-5FCA-47DC-9A0C-05E9F101D1BB}" type="presParOf" srcId="{8A69C7FB-B47B-4741-BBF8-F6A4AAA60AAB}" destId="{9990BB37-F22C-4DA3-8FA7-EB36F54971C4}" srcOrd="11" destOrd="0" presId="urn:microsoft.com/office/officeart/2005/8/layout/vList2"/>
    <dgm:cxn modelId="{1A3D2F22-0AA9-498E-9223-A02EE25E803A}" type="presParOf" srcId="{8A69C7FB-B47B-4741-BBF8-F6A4AAA60AAB}" destId="{ADE2E74E-4643-4092-8BF3-E19CA4D04192}" srcOrd="12" destOrd="0" presId="urn:microsoft.com/office/officeart/2005/8/layout/vList2"/>
    <dgm:cxn modelId="{B2C85D2A-1247-4FFE-AB6C-3C22C1632FA4}" type="presParOf" srcId="{8A69C7FB-B47B-4741-BBF8-F6A4AAA60AAB}" destId="{B19EF79B-9570-4432-B358-BD85D3558E87}" srcOrd="13" destOrd="0" presId="urn:microsoft.com/office/officeart/2005/8/layout/vList2"/>
    <dgm:cxn modelId="{F52210A2-400C-4954-9B59-D149F922B2EA}" type="presParOf" srcId="{8A69C7FB-B47B-4741-BBF8-F6A4AAA60AAB}" destId="{51396276-132B-4291-A632-97B71874181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920B1-8B5B-44AD-A714-6DE118A0F0A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E72B81C-E350-4893-975B-A6E9A159779B}">
      <dgm:prSet phldr="0"/>
      <dgm:spPr/>
      <dgm:t>
        <a:bodyPr/>
        <a:lstStyle/>
        <a:p>
          <a:pPr rtl="0"/>
          <a:r>
            <a:rPr lang="en-GB" dirty="0">
              <a:latin typeface="Calibri Light" panose="020F0302020204030204"/>
            </a:rPr>
            <a:t>Ucas.com   - parent guidance available.</a:t>
          </a:r>
          <a:endParaRPr lang="en-GB" dirty="0"/>
        </a:p>
      </dgm:t>
    </dgm:pt>
    <dgm:pt modelId="{31480D21-7D2F-4881-85DB-6ECA30DBE594}" type="parTrans" cxnId="{429507F0-0BA5-4EB0-900C-9B5243E35762}">
      <dgm:prSet/>
      <dgm:spPr/>
      <dgm:t>
        <a:bodyPr/>
        <a:lstStyle/>
        <a:p>
          <a:endParaRPr lang="en-US"/>
        </a:p>
      </dgm:t>
    </dgm:pt>
    <dgm:pt modelId="{F0BD8E44-B805-4C83-AAFA-B8155D486097}" type="sibTrans" cxnId="{429507F0-0BA5-4EB0-900C-9B5243E35762}">
      <dgm:prSet/>
      <dgm:spPr/>
      <dgm:t>
        <a:bodyPr/>
        <a:lstStyle/>
        <a:p>
          <a:endParaRPr lang="en-US"/>
        </a:p>
      </dgm:t>
    </dgm:pt>
    <dgm:pt modelId="{7DF186D3-E151-416F-A969-7847C31991D4}">
      <dgm:prSet/>
      <dgm:spPr/>
      <dgm:t>
        <a:bodyPr/>
        <a:lstStyle/>
        <a:p>
          <a:pPr rtl="0"/>
          <a:r>
            <a:rPr lang="en-GB" dirty="0">
              <a:latin typeface="Calibri Light" panose="020F0302020204030204"/>
            </a:rPr>
            <a:t>cao.ie</a:t>
          </a:r>
        </a:p>
      </dgm:t>
    </dgm:pt>
    <dgm:pt modelId="{81BCA7B2-738A-4B8F-AEEE-8B6C30F817F7}" type="parTrans" cxnId="{9E07352C-0D67-4FDA-A69A-2102926735E2}">
      <dgm:prSet/>
      <dgm:spPr/>
      <dgm:t>
        <a:bodyPr/>
        <a:lstStyle/>
        <a:p>
          <a:endParaRPr lang="en-US"/>
        </a:p>
      </dgm:t>
    </dgm:pt>
    <dgm:pt modelId="{69F141B0-7FAC-4828-9556-85C1D26C87CF}" type="sibTrans" cxnId="{9E07352C-0D67-4FDA-A69A-2102926735E2}">
      <dgm:prSet/>
      <dgm:spPr/>
      <dgm:t>
        <a:bodyPr/>
        <a:lstStyle/>
        <a:p>
          <a:endParaRPr lang="en-US"/>
        </a:p>
      </dgm:t>
    </dgm:pt>
    <dgm:pt modelId="{5521A67E-5FF3-4695-BA8F-493A2C3320EC}">
      <dgm:prSet/>
      <dgm:spPr/>
      <dgm:t>
        <a:bodyPr/>
        <a:lstStyle/>
        <a:p>
          <a:r>
            <a:rPr lang="en-GB" dirty="0">
              <a:latin typeface="Calibri Light" panose="020F0302020204030204"/>
            </a:rPr>
            <a:t>studentroom.com</a:t>
          </a:r>
          <a:endParaRPr lang="en-GB" dirty="0"/>
        </a:p>
      </dgm:t>
    </dgm:pt>
    <dgm:pt modelId="{AEF9BDB7-3CF5-429F-8FB8-923389AA036C}" type="parTrans" cxnId="{3EAF1F63-5EAD-4FC4-BCE0-9207DE1227E4}">
      <dgm:prSet/>
      <dgm:spPr/>
      <dgm:t>
        <a:bodyPr/>
        <a:lstStyle/>
        <a:p>
          <a:endParaRPr lang="en-US"/>
        </a:p>
      </dgm:t>
    </dgm:pt>
    <dgm:pt modelId="{B89A93E2-E282-441A-8CB0-EF2CB41005EC}" type="sibTrans" cxnId="{3EAF1F63-5EAD-4FC4-BCE0-9207DE1227E4}">
      <dgm:prSet/>
      <dgm:spPr/>
      <dgm:t>
        <a:bodyPr/>
        <a:lstStyle/>
        <a:p>
          <a:endParaRPr lang="en-US"/>
        </a:p>
      </dgm:t>
    </dgm:pt>
    <dgm:pt modelId="{87C90DD8-3BF2-4F35-9C25-8E83BEF4EDE3}">
      <dgm:prSet phldr="0"/>
      <dgm:spPr/>
      <dgm:t>
        <a:bodyPr/>
        <a:lstStyle/>
        <a:p>
          <a:r>
            <a:rPr lang="en-GB" dirty="0">
              <a:latin typeface="Calibri Light" panose="020F0302020204030204"/>
            </a:rPr>
            <a:t>studentfinanceni.co.uk</a:t>
          </a:r>
          <a:endParaRPr lang="en-GB" dirty="0"/>
        </a:p>
      </dgm:t>
    </dgm:pt>
    <dgm:pt modelId="{FF7B43C1-0466-4F40-B17A-D54C88C75294}" type="parTrans" cxnId="{5FA1D68B-A5D1-47BC-9AC4-4A1FE2B18CFF}">
      <dgm:prSet/>
      <dgm:spPr/>
      <dgm:t>
        <a:bodyPr/>
        <a:lstStyle/>
        <a:p>
          <a:endParaRPr lang="en-US"/>
        </a:p>
      </dgm:t>
    </dgm:pt>
    <dgm:pt modelId="{ADFCF713-5B38-4F96-A6CA-510EB107A96B}" type="sibTrans" cxnId="{5FA1D68B-A5D1-47BC-9AC4-4A1FE2B18CFF}">
      <dgm:prSet/>
      <dgm:spPr/>
      <dgm:t>
        <a:bodyPr/>
        <a:lstStyle/>
        <a:p>
          <a:endParaRPr lang="en-US"/>
        </a:p>
      </dgm:t>
    </dgm:pt>
    <dgm:pt modelId="{2882045F-20FB-4844-9D1E-D212A3B5215A}">
      <dgm:prSet phldr="0"/>
      <dgm:spPr/>
      <dgm:t>
        <a:bodyPr/>
        <a:lstStyle/>
        <a:p>
          <a:pPr rtl="0"/>
          <a:r>
            <a:rPr lang="en-GB" dirty="0">
              <a:latin typeface="Calibri Light" panose="020F0302020204030204"/>
            </a:rPr>
            <a:t>completeuniversityguide.co.uk</a:t>
          </a:r>
        </a:p>
      </dgm:t>
    </dgm:pt>
    <dgm:pt modelId="{A94D48B7-37C8-46CE-831E-FBB30832BA50}" type="parTrans" cxnId="{9BD9532B-8795-465D-9FF4-A434152830D4}">
      <dgm:prSet/>
      <dgm:spPr/>
      <dgm:t>
        <a:bodyPr/>
        <a:lstStyle/>
        <a:p>
          <a:endParaRPr lang="en-US"/>
        </a:p>
      </dgm:t>
    </dgm:pt>
    <dgm:pt modelId="{F5FF5E36-E905-44B9-8866-184ABA5DF203}" type="sibTrans" cxnId="{9BD9532B-8795-465D-9FF4-A434152830D4}">
      <dgm:prSet/>
      <dgm:spPr/>
      <dgm:t>
        <a:bodyPr/>
        <a:lstStyle/>
        <a:p>
          <a:endParaRPr lang="en-US"/>
        </a:p>
      </dgm:t>
    </dgm:pt>
    <dgm:pt modelId="{98A12CB8-E7FA-4513-95EA-090D68EDF050}">
      <dgm:prSet phldr="0"/>
      <dgm:spPr/>
      <dgm:t>
        <a:bodyPr/>
        <a:lstStyle/>
        <a:p>
          <a:r>
            <a:rPr lang="en-GB" dirty="0">
              <a:latin typeface="Calibri Light" panose="020F0302020204030204"/>
            </a:rPr>
            <a:t>opendays.com</a:t>
          </a:r>
          <a:endParaRPr lang="en-GB" dirty="0"/>
        </a:p>
      </dgm:t>
    </dgm:pt>
    <dgm:pt modelId="{2382FC05-D94D-48BE-ACEC-FC39C4D57AA9}" type="parTrans" cxnId="{713838A5-2298-4AD8-B6BB-292193FF190C}">
      <dgm:prSet/>
      <dgm:spPr/>
      <dgm:t>
        <a:bodyPr/>
        <a:lstStyle/>
        <a:p>
          <a:endParaRPr lang="en-GB"/>
        </a:p>
      </dgm:t>
    </dgm:pt>
    <dgm:pt modelId="{E8363A5D-2B74-45AE-B28A-5C0FC4FFAF16}" type="sibTrans" cxnId="{713838A5-2298-4AD8-B6BB-292193FF190C}">
      <dgm:prSet/>
      <dgm:spPr/>
      <dgm:t>
        <a:bodyPr/>
        <a:lstStyle/>
        <a:p>
          <a:endParaRPr lang="en-GB"/>
        </a:p>
      </dgm:t>
    </dgm:pt>
    <dgm:pt modelId="{856E1240-8860-4876-94DC-166BDCF341D9}">
      <dgm:prSet phldr="0"/>
      <dgm:spPr/>
      <dgm:t>
        <a:bodyPr/>
        <a:lstStyle/>
        <a:p>
          <a:r>
            <a:rPr lang="en-GB" dirty="0">
              <a:latin typeface="Calibri Light" panose="020F0302020204030204"/>
            </a:rPr>
            <a:t>esu.org/our-work/secondary-school-exchange</a:t>
          </a:r>
          <a:endParaRPr lang="en-GB" dirty="0"/>
        </a:p>
      </dgm:t>
    </dgm:pt>
    <dgm:pt modelId="{8C27C5D1-857B-41D6-88E9-B34AC4C9DE43}" type="parTrans" cxnId="{78169882-BEBF-4C5A-A82B-70568B1F7B86}">
      <dgm:prSet/>
      <dgm:spPr/>
      <dgm:t>
        <a:bodyPr/>
        <a:lstStyle/>
        <a:p>
          <a:endParaRPr lang="en-GB"/>
        </a:p>
      </dgm:t>
    </dgm:pt>
    <dgm:pt modelId="{5500E1E5-8964-4914-A3BE-C5AE188258EE}" type="sibTrans" cxnId="{78169882-BEBF-4C5A-A82B-70568B1F7B86}">
      <dgm:prSet/>
      <dgm:spPr/>
      <dgm:t>
        <a:bodyPr/>
        <a:lstStyle/>
        <a:p>
          <a:endParaRPr lang="en-GB"/>
        </a:p>
      </dgm:t>
    </dgm:pt>
    <dgm:pt modelId="{CD34EF80-167B-411E-8BCC-4B02FCD3D9D5}">
      <dgm:prSet phldr="0"/>
      <dgm:spPr/>
      <dgm:t>
        <a:bodyPr/>
        <a:lstStyle/>
        <a:p>
          <a:r>
            <a:rPr lang="en-GB" dirty="0">
              <a:latin typeface="Calibri Light" panose="020F0302020204030204"/>
            </a:rPr>
            <a:t>eunicas.co.uk</a:t>
          </a:r>
        </a:p>
      </dgm:t>
    </dgm:pt>
    <dgm:pt modelId="{A3D50514-B1F0-41FC-A8BD-627058E16B22}" type="parTrans" cxnId="{FFA0DAD1-2EA8-4EF6-8F46-9D9F154B56B4}">
      <dgm:prSet/>
      <dgm:spPr/>
      <dgm:t>
        <a:bodyPr/>
        <a:lstStyle/>
        <a:p>
          <a:endParaRPr lang="en-GB"/>
        </a:p>
      </dgm:t>
    </dgm:pt>
    <dgm:pt modelId="{875B5939-1A7A-4661-9F7B-9D57CAFA71BA}" type="sibTrans" cxnId="{FFA0DAD1-2EA8-4EF6-8F46-9D9F154B56B4}">
      <dgm:prSet/>
      <dgm:spPr/>
      <dgm:t>
        <a:bodyPr/>
        <a:lstStyle/>
        <a:p>
          <a:endParaRPr lang="en-GB"/>
        </a:p>
      </dgm:t>
    </dgm:pt>
    <dgm:pt modelId="{08048C78-C6B2-47A8-9709-3F901102DF7D}">
      <dgm:prSet phldr="0"/>
      <dgm:spPr/>
      <dgm:t>
        <a:bodyPr/>
        <a:lstStyle/>
        <a:p>
          <a:pPr rtl="0"/>
          <a:r>
            <a:rPr lang="en-GB" dirty="0">
              <a:latin typeface="Calibri Light" panose="020F0302020204030204"/>
            </a:rPr>
            <a:t>qub.ac.uk</a:t>
          </a:r>
        </a:p>
      </dgm:t>
    </dgm:pt>
    <dgm:pt modelId="{2F46A71D-E572-4D7D-98A4-900E72923095}" type="parTrans" cxnId="{4668950D-DB9D-42BA-8897-CF7BECF50295}">
      <dgm:prSet/>
      <dgm:spPr/>
      <dgm:t>
        <a:bodyPr/>
        <a:lstStyle/>
        <a:p>
          <a:endParaRPr lang="en-GB"/>
        </a:p>
      </dgm:t>
    </dgm:pt>
    <dgm:pt modelId="{6114F322-90B4-4A42-99F1-1899CE2ACFBF}" type="sibTrans" cxnId="{4668950D-DB9D-42BA-8897-CF7BECF50295}">
      <dgm:prSet/>
      <dgm:spPr/>
      <dgm:t>
        <a:bodyPr/>
        <a:lstStyle/>
        <a:p>
          <a:endParaRPr lang="en-GB"/>
        </a:p>
      </dgm:t>
    </dgm:pt>
    <dgm:pt modelId="{60D15F23-109E-45AE-A2C8-32054B1FCD2A}">
      <dgm:prSet phldr="0"/>
      <dgm:spPr/>
      <dgm:t>
        <a:bodyPr/>
        <a:lstStyle/>
        <a:p>
          <a:r>
            <a:rPr lang="en-GB" dirty="0">
              <a:latin typeface="Calibri Light" panose="020F0302020204030204"/>
            </a:rPr>
            <a:t>Ulster.ac.uk</a:t>
          </a:r>
          <a:endParaRPr lang="en-GB" dirty="0"/>
        </a:p>
      </dgm:t>
    </dgm:pt>
    <dgm:pt modelId="{AE278237-8F0C-43A9-AAF3-2B86695E6FB7}" type="parTrans" cxnId="{F6CA3BB6-794E-475B-9138-18515FDBCFCF}">
      <dgm:prSet/>
      <dgm:spPr/>
      <dgm:t>
        <a:bodyPr/>
        <a:lstStyle/>
        <a:p>
          <a:endParaRPr lang="en-GB"/>
        </a:p>
      </dgm:t>
    </dgm:pt>
    <dgm:pt modelId="{4F761AB2-F2F7-4BB0-A99B-36CDE5B42881}" type="sibTrans" cxnId="{F6CA3BB6-794E-475B-9138-18515FDBCFCF}">
      <dgm:prSet/>
      <dgm:spPr/>
      <dgm:t>
        <a:bodyPr/>
        <a:lstStyle/>
        <a:p>
          <a:endParaRPr lang="en-GB"/>
        </a:p>
      </dgm:t>
    </dgm:pt>
    <dgm:pt modelId="{D071542E-A7B2-4C02-B14C-216DCF0AD57F}">
      <dgm:prSet phldr="0"/>
      <dgm:spPr/>
      <dgm:t>
        <a:bodyPr/>
        <a:lstStyle/>
        <a:p>
          <a:r>
            <a:rPr lang="en-GB" dirty="0">
              <a:latin typeface="Calibri Light" panose="020F0302020204030204"/>
            </a:rPr>
            <a:t>Workplus.com</a:t>
          </a:r>
        </a:p>
      </dgm:t>
    </dgm:pt>
    <dgm:pt modelId="{4D971D7B-2E45-4090-859C-E574ECFF37AF}" type="parTrans" cxnId="{9A29F147-A2AB-452C-96A0-D0C8DFD593B3}">
      <dgm:prSet/>
      <dgm:spPr/>
    </dgm:pt>
    <dgm:pt modelId="{5DA45A3D-24F2-412D-87F3-FF0FC3BBB301}" type="sibTrans" cxnId="{9A29F147-A2AB-452C-96A0-D0C8DFD593B3}">
      <dgm:prSet/>
      <dgm:spPr/>
    </dgm:pt>
    <dgm:pt modelId="{84B3618A-B39A-4B64-A756-AA238EE6C9A6}">
      <dgm:prSet phldr="0"/>
      <dgm:spPr/>
      <dgm:t>
        <a:bodyPr/>
        <a:lstStyle/>
        <a:p>
          <a:pPr rtl="0"/>
          <a:r>
            <a:rPr lang="en-GB" dirty="0">
              <a:latin typeface="Calibri Light" panose="020F0302020204030204"/>
            </a:rPr>
            <a:t>Causeway Apprentices.com</a:t>
          </a:r>
        </a:p>
      </dgm:t>
    </dgm:pt>
    <dgm:pt modelId="{14A5CCA0-A47D-4E14-A7A6-8B0E91C779B8}" type="parTrans" cxnId="{B19D022A-1C26-440B-A1F6-D8C39109FC26}">
      <dgm:prSet/>
      <dgm:spPr/>
    </dgm:pt>
    <dgm:pt modelId="{26E0CE42-FDC4-4EAC-AA10-7E6B18B13FF4}" type="sibTrans" cxnId="{B19D022A-1C26-440B-A1F6-D8C39109FC26}">
      <dgm:prSet/>
      <dgm:spPr/>
    </dgm:pt>
    <dgm:pt modelId="{8A69C7FB-B47B-4741-BBF8-F6A4AAA60AAB}" type="pres">
      <dgm:prSet presAssocID="{FE7920B1-8B5B-44AD-A714-6DE118A0F0A7}" presName="linear" presStyleCnt="0">
        <dgm:presLayoutVars>
          <dgm:animLvl val="lvl"/>
          <dgm:resizeHandles val="exact"/>
        </dgm:presLayoutVars>
      </dgm:prSet>
      <dgm:spPr/>
    </dgm:pt>
    <dgm:pt modelId="{806AD41B-054D-422B-B269-84A70B75F7B0}" type="pres">
      <dgm:prSet presAssocID="{1E72B81C-E350-4893-975B-A6E9A159779B}" presName="parentText" presStyleLbl="node1" presStyleIdx="0" presStyleCnt="12">
        <dgm:presLayoutVars>
          <dgm:chMax val="0"/>
          <dgm:bulletEnabled val="1"/>
        </dgm:presLayoutVars>
      </dgm:prSet>
      <dgm:spPr/>
    </dgm:pt>
    <dgm:pt modelId="{DE36D14A-96FB-48B0-820A-50E14724A74C}" type="pres">
      <dgm:prSet presAssocID="{F0BD8E44-B805-4C83-AAFA-B8155D486097}" presName="spacer" presStyleCnt="0"/>
      <dgm:spPr/>
    </dgm:pt>
    <dgm:pt modelId="{26DEA830-8BAF-4F10-804D-727712C22ECE}" type="pres">
      <dgm:prSet presAssocID="{7DF186D3-E151-416F-A969-7847C31991D4}" presName="parentText" presStyleLbl="node1" presStyleIdx="1" presStyleCnt="12">
        <dgm:presLayoutVars>
          <dgm:chMax val="0"/>
          <dgm:bulletEnabled val="1"/>
        </dgm:presLayoutVars>
      </dgm:prSet>
      <dgm:spPr/>
    </dgm:pt>
    <dgm:pt modelId="{6BB3241C-1898-49F4-B238-DC0909C3EC6E}" type="pres">
      <dgm:prSet presAssocID="{69F141B0-7FAC-4828-9556-85C1D26C87CF}" presName="spacer" presStyleCnt="0"/>
      <dgm:spPr/>
    </dgm:pt>
    <dgm:pt modelId="{50770185-59B3-4216-83B1-71E73671B425}" type="pres">
      <dgm:prSet presAssocID="{98A12CB8-E7FA-4513-95EA-090D68EDF050}" presName="parentText" presStyleLbl="node1" presStyleIdx="2" presStyleCnt="12">
        <dgm:presLayoutVars>
          <dgm:chMax val="0"/>
          <dgm:bulletEnabled val="1"/>
        </dgm:presLayoutVars>
      </dgm:prSet>
      <dgm:spPr/>
    </dgm:pt>
    <dgm:pt modelId="{A46CCB88-3A27-4E32-B7A0-2CB2871BFD5C}" type="pres">
      <dgm:prSet presAssocID="{E8363A5D-2B74-45AE-B28A-5C0FC4FFAF16}" presName="spacer" presStyleCnt="0"/>
      <dgm:spPr/>
    </dgm:pt>
    <dgm:pt modelId="{E1D91D3B-8615-4A0F-B95F-69ADEE32A490}" type="pres">
      <dgm:prSet presAssocID="{5521A67E-5FF3-4695-BA8F-493A2C3320EC}" presName="parentText" presStyleLbl="node1" presStyleIdx="3" presStyleCnt="12">
        <dgm:presLayoutVars>
          <dgm:chMax val="0"/>
          <dgm:bulletEnabled val="1"/>
        </dgm:presLayoutVars>
      </dgm:prSet>
      <dgm:spPr/>
    </dgm:pt>
    <dgm:pt modelId="{CA791E2A-777C-40BA-87E1-1FA08227BAEE}" type="pres">
      <dgm:prSet presAssocID="{B89A93E2-E282-441A-8CB0-EF2CB41005EC}" presName="spacer" presStyleCnt="0"/>
      <dgm:spPr/>
    </dgm:pt>
    <dgm:pt modelId="{CF3FEB64-C9E3-4715-B90E-080376268A49}" type="pres">
      <dgm:prSet presAssocID="{87C90DD8-3BF2-4F35-9C25-8E83BEF4EDE3}" presName="parentText" presStyleLbl="node1" presStyleIdx="4" presStyleCnt="12">
        <dgm:presLayoutVars>
          <dgm:chMax val="0"/>
          <dgm:bulletEnabled val="1"/>
        </dgm:presLayoutVars>
      </dgm:prSet>
      <dgm:spPr/>
    </dgm:pt>
    <dgm:pt modelId="{397EF0D9-1D8C-40F9-9D0A-C93135F6ECC6}" type="pres">
      <dgm:prSet presAssocID="{ADFCF713-5B38-4F96-A6CA-510EB107A96B}" presName="spacer" presStyleCnt="0"/>
      <dgm:spPr/>
    </dgm:pt>
    <dgm:pt modelId="{3B20F01F-BFF0-46F8-9006-572CAE480E78}" type="pres">
      <dgm:prSet presAssocID="{2882045F-20FB-4844-9D1E-D212A3B5215A}" presName="parentText" presStyleLbl="node1" presStyleIdx="5" presStyleCnt="12">
        <dgm:presLayoutVars>
          <dgm:chMax val="0"/>
          <dgm:bulletEnabled val="1"/>
        </dgm:presLayoutVars>
      </dgm:prSet>
      <dgm:spPr/>
    </dgm:pt>
    <dgm:pt modelId="{6F23F12E-BA70-46B4-A335-7F377ADEE7F5}" type="pres">
      <dgm:prSet presAssocID="{F5FF5E36-E905-44B9-8866-184ABA5DF203}" presName="spacer" presStyleCnt="0"/>
      <dgm:spPr/>
    </dgm:pt>
    <dgm:pt modelId="{38A2916D-F39C-4A92-943A-CCF247C9EC52}" type="pres">
      <dgm:prSet presAssocID="{856E1240-8860-4876-94DC-166BDCF341D9}" presName="parentText" presStyleLbl="node1" presStyleIdx="6" presStyleCnt="12">
        <dgm:presLayoutVars>
          <dgm:chMax val="0"/>
          <dgm:bulletEnabled val="1"/>
        </dgm:presLayoutVars>
      </dgm:prSet>
      <dgm:spPr/>
    </dgm:pt>
    <dgm:pt modelId="{13C8665F-68A4-455F-86A2-5135FE4D1098}" type="pres">
      <dgm:prSet presAssocID="{5500E1E5-8964-4914-A3BE-C5AE188258EE}" presName="spacer" presStyleCnt="0"/>
      <dgm:spPr/>
    </dgm:pt>
    <dgm:pt modelId="{87C904B9-8AF1-4FCC-9367-330442587EE8}" type="pres">
      <dgm:prSet presAssocID="{CD34EF80-167B-411E-8BCC-4B02FCD3D9D5}" presName="parentText" presStyleLbl="node1" presStyleIdx="7" presStyleCnt="12">
        <dgm:presLayoutVars>
          <dgm:chMax val="0"/>
          <dgm:bulletEnabled val="1"/>
        </dgm:presLayoutVars>
      </dgm:prSet>
      <dgm:spPr/>
    </dgm:pt>
    <dgm:pt modelId="{47C16FA0-1B3A-4CCB-B2AE-6B5C8B5844EE}" type="pres">
      <dgm:prSet presAssocID="{875B5939-1A7A-4661-9F7B-9D57CAFA71BA}" presName="spacer" presStyleCnt="0"/>
      <dgm:spPr/>
    </dgm:pt>
    <dgm:pt modelId="{20F9155D-A869-4128-8FB7-AB9697A38CF2}" type="pres">
      <dgm:prSet presAssocID="{08048C78-C6B2-47A8-9709-3F901102DF7D}" presName="parentText" presStyleLbl="node1" presStyleIdx="8" presStyleCnt="12">
        <dgm:presLayoutVars>
          <dgm:chMax val="0"/>
          <dgm:bulletEnabled val="1"/>
        </dgm:presLayoutVars>
      </dgm:prSet>
      <dgm:spPr/>
    </dgm:pt>
    <dgm:pt modelId="{EE2C16D0-FC47-48EC-A54F-64D040E3F930}" type="pres">
      <dgm:prSet presAssocID="{6114F322-90B4-4A42-99F1-1899CE2ACFBF}" presName="spacer" presStyleCnt="0"/>
      <dgm:spPr/>
    </dgm:pt>
    <dgm:pt modelId="{9A04B444-BA4E-4614-9207-1AEFB1C2ABA9}" type="pres">
      <dgm:prSet presAssocID="{60D15F23-109E-45AE-A2C8-32054B1FCD2A}" presName="parentText" presStyleLbl="node1" presStyleIdx="9" presStyleCnt="12">
        <dgm:presLayoutVars>
          <dgm:chMax val="0"/>
          <dgm:bulletEnabled val="1"/>
        </dgm:presLayoutVars>
      </dgm:prSet>
      <dgm:spPr/>
    </dgm:pt>
    <dgm:pt modelId="{95272F2B-0D26-4249-BCBD-BEE25BF7B3AD}" type="pres">
      <dgm:prSet presAssocID="{4F761AB2-F2F7-4BB0-A99B-36CDE5B42881}" presName="spacer" presStyleCnt="0"/>
      <dgm:spPr/>
    </dgm:pt>
    <dgm:pt modelId="{25F45C55-B34C-475B-8D3F-B5F08DCB1A2B}" type="pres">
      <dgm:prSet presAssocID="{D071542E-A7B2-4C02-B14C-216DCF0AD57F}" presName="parentText" presStyleLbl="node1" presStyleIdx="10" presStyleCnt="12">
        <dgm:presLayoutVars>
          <dgm:chMax val="0"/>
          <dgm:bulletEnabled val="1"/>
        </dgm:presLayoutVars>
      </dgm:prSet>
      <dgm:spPr/>
    </dgm:pt>
    <dgm:pt modelId="{C1029E8D-3B3B-4314-9CF1-78B906C2A29D}" type="pres">
      <dgm:prSet presAssocID="{5DA45A3D-24F2-412D-87F3-FF0FC3BBB301}" presName="spacer" presStyleCnt="0"/>
      <dgm:spPr/>
    </dgm:pt>
    <dgm:pt modelId="{510269AE-8E78-42CF-9A61-B9AF264270E4}" type="pres">
      <dgm:prSet presAssocID="{84B3618A-B39A-4B64-A756-AA238EE6C9A6}" presName="parentText" presStyleLbl="node1" presStyleIdx="11" presStyleCnt="12">
        <dgm:presLayoutVars>
          <dgm:chMax val="0"/>
          <dgm:bulletEnabled val="1"/>
        </dgm:presLayoutVars>
      </dgm:prSet>
      <dgm:spPr/>
    </dgm:pt>
  </dgm:ptLst>
  <dgm:cxnLst>
    <dgm:cxn modelId="{195C8508-258D-4455-BDC2-935973323EDD}" type="presOf" srcId="{7DF186D3-E151-416F-A969-7847C31991D4}" destId="{26DEA830-8BAF-4F10-804D-727712C22ECE}" srcOrd="0" destOrd="0" presId="urn:microsoft.com/office/officeart/2005/8/layout/vList2"/>
    <dgm:cxn modelId="{4668950D-DB9D-42BA-8897-CF7BECF50295}" srcId="{FE7920B1-8B5B-44AD-A714-6DE118A0F0A7}" destId="{08048C78-C6B2-47A8-9709-3F901102DF7D}" srcOrd="8" destOrd="0" parTransId="{2F46A71D-E572-4D7D-98A4-900E72923095}" sibTransId="{6114F322-90B4-4A42-99F1-1899CE2ACFBF}"/>
    <dgm:cxn modelId="{3AC6DA1E-24E5-409F-8C11-A89F26E01188}" type="presOf" srcId="{84B3618A-B39A-4B64-A756-AA238EE6C9A6}" destId="{510269AE-8E78-42CF-9A61-B9AF264270E4}" srcOrd="0" destOrd="0" presId="urn:microsoft.com/office/officeart/2005/8/layout/vList2"/>
    <dgm:cxn modelId="{6D2C9F23-A7C9-445D-8492-D830B6885935}" type="presOf" srcId="{1E72B81C-E350-4893-975B-A6E9A159779B}" destId="{806AD41B-054D-422B-B269-84A70B75F7B0}" srcOrd="0" destOrd="0" presId="urn:microsoft.com/office/officeart/2005/8/layout/vList2"/>
    <dgm:cxn modelId="{B19D022A-1C26-440B-A1F6-D8C39109FC26}" srcId="{FE7920B1-8B5B-44AD-A714-6DE118A0F0A7}" destId="{84B3618A-B39A-4B64-A756-AA238EE6C9A6}" srcOrd="11" destOrd="0" parTransId="{14A5CCA0-A47D-4E14-A7A6-8B0E91C779B8}" sibTransId="{26E0CE42-FDC4-4EAC-AA10-7E6B18B13FF4}"/>
    <dgm:cxn modelId="{9BD9532B-8795-465D-9FF4-A434152830D4}" srcId="{FE7920B1-8B5B-44AD-A714-6DE118A0F0A7}" destId="{2882045F-20FB-4844-9D1E-D212A3B5215A}" srcOrd="5" destOrd="0" parTransId="{A94D48B7-37C8-46CE-831E-FBB30832BA50}" sibTransId="{F5FF5E36-E905-44B9-8866-184ABA5DF203}"/>
    <dgm:cxn modelId="{9E07352C-0D67-4FDA-A69A-2102926735E2}" srcId="{FE7920B1-8B5B-44AD-A714-6DE118A0F0A7}" destId="{7DF186D3-E151-416F-A969-7847C31991D4}" srcOrd="1" destOrd="0" parTransId="{81BCA7B2-738A-4B8F-AEEE-8B6C30F817F7}" sibTransId="{69F141B0-7FAC-4828-9556-85C1D26C87CF}"/>
    <dgm:cxn modelId="{94FFC735-7C6F-45D1-93BF-EE70F1EEC911}" type="presOf" srcId="{60D15F23-109E-45AE-A2C8-32054B1FCD2A}" destId="{9A04B444-BA4E-4614-9207-1AEFB1C2ABA9}" srcOrd="0" destOrd="0" presId="urn:microsoft.com/office/officeart/2005/8/layout/vList2"/>
    <dgm:cxn modelId="{3EAF1F63-5EAD-4FC4-BCE0-9207DE1227E4}" srcId="{FE7920B1-8B5B-44AD-A714-6DE118A0F0A7}" destId="{5521A67E-5FF3-4695-BA8F-493A2C3320EC}" srcOrd="3" destOrd="0" parTransId="{AEF9BDB7-3CF5-429F-8FB8-923389AA036C}" sibTransId="{B89A93E2-E282-441A-8CB0-EF2CB41005EC}"/>
    <dgm:cxn modelId="{820DD366-2267-4A6B-A0DC-8326649E7F74}" type="presOf" srcId="{D071542E-A7B2-4C02-B14C-216DCF0AD57F}" destId="{25F45C55-B34C-475B-8D3F-B5F08DCB1A2B}" srcOrd="0" destOrd="0" presId="urn:microsoft.com/office/officeart/2005/8/layout/vList2"/>
    <dgm:cxn modelId="{9A29F147-A2AB-452C-96A0-D0C8DFD593B3}" srcId="{FE7920B1-8B5B-44AD-A714-6DE118A0F0A7}" destId="{D071542E-A7B2-4C02-B14C-216DCF0AD57F}" srcOrd="10" destOrd="0" parTransId="{4D971D7B-2E45-4090-859C-E574ECFF37AF}" sibTransId="{5DA45A3D-24F2-412D-87F3-FF0FC3BBB301}"/>
    <dgm:cxn modelId="{578D2870-DE64-4A84-9E45-E86C97E5B794}" type="presOf" srcId="{08048C78-C6B2-47A8-9709-3F901102DF7D}" destId="{20F9155D-A869-4128-8FB7-AB9697A38CF2}" srcOrd="0" destOrd="0" presId="urn:microsoft.com/office/officeart/2005/8/layout/vList2"/>
    <dgm:cxn modelId="{78169882-BEBF-4C5A-A82B-70568B1F7B86}" srcId="{FE7920B1-8B5B-44AD-A714-6DE118A0F0A7}" destId="{856E1240-8860-4876-94DC-166BDCF341D9}" srcOrd="6" destOrd="0" parTransId="{8C27C5D1-857B-41D6-88E9-B34AC4C9DE43}" sibTransId="{5500E1E5-8964-4914-A3BE-C5AE188258EE}"/>
    <dgm:cxn modelId="{EDEBA489-6203-4F36-9880-261A4C8F12CA}" type="presOf" srcId="{98A12CB8-E7FA-4513-95EA-090D68EDF050}" destId="{50770185-59B3-4216-83B1-71E73671B425}" srcOrd="0" destOrd="0" presId="urn:microsoft.com/office/officeart/2005/8/layout/vList2"/>
    <dgm:cxn modelId="{5FA1D68B-A5D1-47BC-9AC4-4A1FE2B18CFF}" srcId="{FE7920B1-8B5B-44AD-A714-6DE118A0F0A7}" destId="{87C90DD8-3BF2-4F35-9C25-8E83BEF4EDE3}" srcOrd="4" destOrd="0" parTransId="{FF7B43C1-0466-4F40-B17A-D54C88C75294}" sibTransId="{ADFCF713-5B38-4F96-A6CA-510EB107A96B}"/>
    <dgm:cxn modelId="{AE795F92-20D9-4832-AFD7-5BC4442429F9}" type="presOf" srcId="{2882045F-20FB-4844-9D1E-D212A3B5215A}" destId="{3B20F01F-BFF0-46F8-9006-572CAE480E78}" srcOrd="0" destOrd="0" presId="urn:microsoft.com/office/officeart/2005/8/layout/vList2"/>
    <dgm:cxn modelId="{F47B3C9E-919E-4DD5-8AF4-D7932D956BE5}" type="presOf" srcId="{856E1240-8860-4876-94DC-166BDCF341D9}" destId="{38A2916D-F39C-4A92-943A-CCF247C9EC52}" srcOrd="0" destOrd="0" presId="urn:microsoft.com/office/officeart/2005/8/layout/vList2"/>
    <dgm:cxn modelId="{713838A5-2298-4AD8-B6BB-292193FF190C}" srcId="{FE7920B1-8B5B-44AD-A714-6DE118A0F0A7}" destId="{98A12CB8-E7FA-4513-95EA-090D68EDF050}" srcOrd="2" destOrd="0" parTransId="{2382FC05-D94D-48BE-ACEC-FC39C4D57AA9}" sibTransId="{E8363A5D-2B74-45AE-B28A-5C0FC4FFAF16}"/>
    <dgm:cxn modelId="{F6CA3BB6-794E-475B-9138-18515FDBCFCF}" srcId="{FE7920B1-8B5B-44AD-A714-6DE118A0F0A7}" destId="{60D15F23-109E-45AE-A2C8-32054B1FCD2A}" srcOrd="9" destOrd="0" parTransId="{AE278237-8F0C-43A9-AAF3-2B86695E6FB7}" sibTransId="{4F761AB2-F2F7-4BB0-A99B-36CDE5B42881}"/>
    <dgm:cxn modelId="{EC38D8B7-15D1-4AFE-8B90-C552F75341A5}" type="presOf" srcId="{5521A67E-5FF3-4695-BA8F-493A2C3320EC}" destId="{E1D91D3B-8615-4A0F-B95F-69ADEE32A490}" srcOrd="0" destOrd="0" presId="urn:microsoft.com/office/officeart/2005/8/layout/vList2"/>
    <dgm:cxn modelId="{2EB718C5-8690-4E5F-8049-DE55064D9E71}" type="presOf" srcId="{FE7920B1-8B5B-44AD-A714-6DE118A0F0A7}" destId="{8A69C7FB-B47B-4741-BBF8-F6A4AAA60AAB}" srcOrd="0" destOrd="0" presId="urn:microsoft.com/office/officeart/2005/8/layout/vList2"/>
    <dgm:cxn modelId="{D691A1D0-C32E-43F9-9A65-B4230AFEB528}" type="presOf" srcId="{87C90DD8-3BF2-4F35-9C25-8E83BEF4EDE3}" destId="{CF3FEB64-C9E3-4715-B90E-080376268A49}" srcOrd="0" destOrd="0" presId="urn:microsoft.com/office/officeart/2005/8/layout/vList2"/>
    <dgm:cxn modelId="{FFA0DAD1-2EA8-4EF6-8F46-9D9F154B56B4}" srcId="{FE7920B1-8B5B-44AD-A714-6DE118A0F0A7}" destId="{CD34EF80-167B-411E-8BCC-4B02FCD3D9D5}" srcOrd="7" destOrd="0" parTransId="{A3D50514-B1F0-41FC-A8BD-627058E16B22}" sibTransId="{875B5939-1A7A-4661-9F7B-9D57CAFA71BA}"/>
    <dgm:cxn modelId="{6A9E49DA-DBF4-4783-A7BE-1C61E3BE6C10}" type="presOf" srcId="{CD34EF80-167B-411E-8BCC-4B02FCD3D9D5}" destId="{87C904B9-8AF1-4FCC-9367-330442587EE8}" srcOrd="0" destOrd="0" presId="urn:microsoft.com/office/officeart/2005/8/layout/vList2"/>
    <dgm:cxn modelId="{429507F0-0BA5-4EB0-900C-9B5243E35762}" srcId="{FE7920B1-8B5B-44AD-A714-6DE118A0F0A7}" destId="{1E72B81C-E350-4893-975B-A6E9A159779B}" srcOrd="0" destOrd="0" parTransId="{31480D21-7D2F-4881-85DB-6ECA30DBE594}" sibTransId="{F0BD8E44-B805-4C83-AAFA-B8155D486097}"/>
    <dgm:cxn modelId="{89BE4CB0-2761-4BA9-9B59-FA3213335EFE}" type="presParOf" srcId="{8A69C7FB-B47B-4741-BBF8-F6A4AAA60AAB}" destId="{806AD41B-054D-422B-B269-84A70B75F7B0}" srcOrd="0" destOrd="0" presId="urn:microsoft.com/office/officeart/2005/8/layout/vList2"/>
    <dgm:cxn modelId="{D0F3A945-1C81-475C-8E8B-CB001AF9B3E6}" type="presParOf" srcId="{8A69C7FB-B47B-4741-BBF8-F6A4AAA60AAB}" destId="{DE36D14A-96FB-48B0-820A-50E14724A74C}" srcOrd="1" destOrd="0" presId="urn:microsoft.com/office/officeart/2005/8/layout/vList2"/>
    <dgm:cxn modelId="{5C077974-E4DF-48D7-BA1C-AF9845289D26}" type="presParOf" srcId="{8A69C7FB-B47B-4741-BBF8-F6A4AAA60AAB}" destId="{26DEA830-8BAF-4F10-804D-727712C22ECE}" srcOrd="2" destOrd="0" presId="urn:microsoft.com/office/officeart/2005/8/layout/vList2"/>
    <dgm:cxn modelId="{198B72C0-781B-49F4-88AF-0FBDE558E4C7}" type="presParOf" srcId="{8A69C7FB-B47B-4741-BBF8-F6A4AAA60AAB}" destId="{6BB3241C-1898-49F4-B238-DC0909C3EC6E}" srcOrd="3" destOrd="0" presId="urn:microsoft.com/office/officeart/2005/8/layout/vList2"/>
    <dgm:cxn modelId="{8770B1CD-C470-4DD0-9C6C-432EDB78338B}" type="presParOf" srcId="{8A69C7FB-B47B-4741-BBF8-F6A4AAA60AAB}" destId="{50770185-59B3-4216-83B1-71E73671B425}" srcOrd="4" destOrd="0" presId="urn:microsoft.com/office/officeart/2005/8/layout/vList2"/>
    <dgm:cxn modelId="{C3B7A3F5-418B-47EE-B59A-BFCCC9217691}" type="presParOf" srcId="{8A69C7FB-B47B-4741-BBF8-F6A4AAA60AAB}" destId="{A46CCB88-3A27-4E32-B7A0-2CB2871BFD5C}" srcOrd="5" destOrd="0" presId="urn:microsoft.com/office/officeart/2005/8/layout/vList2"/>
    <dgm:cxn modelId="{9F850286-7AED-4999-A4A1-001A5E4EC10F}" type="presParOf" srcId="{8A69C7FB-B47B-4741-BBF8-F6A4AAA60AAB}" destId="{E1D91D3B-8615-4A0F-B95F-69ADEE32A490}" srcOrd="6" destOrd="0" presId="urn:microsoft.com/office/officeart/2005/8/layout/vList2"/>
    <dgm:cxn modelId="{685F3A82-308E-46FD-8F45-C9E5B2727F08}" type="presParOf" srcId="{8A69C7FB-B47B-4741-BBF8-F6A4AAA60AAB}" destId="{CA791E2A-777C-40BA-87E1-1FA08227BAEE}" srcOrd="7" destOrd="0" presId="urn:microsoft.com/office/officeart/2005/8/layout/vList2"/>
    <dgm:cxn modelId="{AF9B7FF2-A99A-4930-9766-6019B93BAC44}" type="presParOf" srcId="{8A69C7FB-B47B-4741-BBF8-F6A4AAA60AAB}" destId="{CF3FEB64-C9E3-4715-B90E-080376268A49}" srcOrd="8" destOrd="0" presId="urn:microsoft.com/office/officeart/2005/8/layout/vList2"/>
    <dgm:cxn modelId="{2E024A14-D4E5-44E9-962E-443EAB6BFCCD}" type="presParOf" srcId="{8A69C7FB-B47B-4741-BBF8-F6A4AAA60AAB}" destId="{397EF0D9-1D8C-40F9-9D0A-C93135F6ECC6}" srcOrd="9" destOrd="0" presId="urn:microsoft.com/office/officeart/2005/8/layout/vList2"/>
    <dgm:cxn modelId="{C07C0734-DFF9-4DF2-94FF-2E7E94497C1B}" type="presParOf" srcId="{8A69C7FB-B47B-4741-BBF8-F6A4AAA60AAB}" destId="{3B20F01F-BFF0-46F8-9006-572CAE480E78}" srcOrd="10" destOrd="0" presId="urn:microsoft.com/office/officeart/2005/8/layout/vList2"/>
    <dgm:cxn modelId="{0FFE687C-551C-49AC-8441-5C2230ECEB85}" type="presParOf" srcId="{8A69C7FB-B47B-4741-BBF8-F6A4AAA60AAB}" destId="{6F23F12E-BA70-46B4-A335-7F377ADEE7F5}" srcOrd="11" destOrd="0" presId="urn:microsoft.com/office/officeart/2005/8/layout/vList2"/>
    <dgm:cxn modelId="{344449EF-FD1A-4BDE-A327-82A387FE5668}" type="presParOf" srcId="{8A69C7FB-B47B-4741-BBF8-F6A4AAA60AAB}" destId="{38A2916D-F39C-4A92-943A-CCF247C9EC52}" srcOrd="12" destOrd="0" presId="urn:microsoft.com/office/officeart/2005/8/layout/vList2"/>
    <dgm:cxn modelId="{DD5B5080-0113-433D-A52D-A6AE1BD262C0}" type="presParOf" srcId="{8A69C7FB-B47B-4741-BBF8-F6A4AAA60AAB}" destId="{13C8665F-68A4-455F-86A2-5135FE4D1098}" srcOrd="13" destOrd="0" presId="urn:microsoft.com/office/officeart/2005/8/layout/vList2"/>
    <dgm:cxn modelId="{EE77E619-D26E-419E-A0CA-4709E2368DC7}" type="presParOf" srcId="{8A69C7FB-B47B-4741-BBF8-F6A4AAA60AAB}" destId="{87C904B9-8AF1-4FCC-9367-330442587EE8}" srcOrd="14" destOrd="0" presId="urn:microsoft.com/office/officeart/2005/8/layout/vList2"/>
    <dgm:cxn modelId="{6D47DA49-2947-4525-8696-D50EB367101F}" type="presParOf" srcId="{8A69C7FB-B47B-4741-BBF8-F6A4AAA60AAB}" destId="{47C16FA0-1B3A-4CCB-B2AE-6B5C8B5844EE}" srcOrd="15" destOrd="0" presId="urn:microsoft.com/office/officeart/2005/8/layout/vList2"/>
    <dgm:cxn modelId="{843A762A-B15B-45EC-B9F2-15AAF3EFE27C}" type="presParOf" srcId="{8A69C7FB-B47B-4741-BBF8-F6A4AAA60AAB}" destId="{20F9155D-A869-4128-8FB7-AB9697A38CF2}" srcOrd="16" destOrd="0" presId="urn:microsoft.com/office/officeart/2005/8/layout/vList2"/>
    <dgm:cxn modelId="{88ADB8A0-91D9-4746-AC06-8044B4B98A99}" type="presParOf" srcId="{8A69C7FB-B47B-4741-BBF8-F6A4AAA60AAB}" destId="{EE2C16D0-FC47-48EC-A54F-64D040E3F930}" srcOrd="17" destOrd="0" presId="urn:microsoft.com/office/officeart/2005/8/layout/vList2"/>
    <dgm:cxn modelId="{01893B86-4DE0-48B9-A479-21107503A7AA}" type="presParOf" srcId="{8A69C7FB-B47B-4741-BBF8-F6A4AAA60AAB}" destId="{9A04B444-BA4E-4614-9207-1AEFB1C2ABA9}" srcOrd="18" destOrd="0" presId="urn:microsoft.com/office/officeart/2005/8/layout/vList2"/>
    <dgm:cxn modelId="{FF8F884B-48BD-441A-ADFF-925648567048}" type="presParOf" srcId="{8A69C7FB-B47B-4741-BBF8-F6A4AAA60AAB}" destId="{95272F2B-0D26-4249-BCBD-BEE25BF7B3AD}" srcOrd="19" destOrd="0" presId="urn:microsoft.com/office/officeart/2005/8/layout/vList2"/>
    <dgm:cxn modelId="{0F875DF2-4C94-4DB1-A034-AE06F0AD3A3C}" type="presParOf" srcId="{8A69C7FB-B47B-4741-BBF8-F6A4AAA60AAB}" destId="{25F45C55-B34C-475B-8D3F-B5F08DCB1A2B}" srcOrd="20" destOrd="0" presId="urn:microsoft.com/office/officeart/2005/8/layout/vList2"/>
    <dgm:cxn modelId="{23583F7B-325B-487C-8814-309C7AC0897F}" type="presParOf" srcId="{8A69C7FB-B47B-4741-BBF8-F6A4AAA60AAB}" destId="{C1029E8D-3B3B-4314-9CF1-78B906C2A29D}" srcOrd="21" destOrd="0" presId="urn:microsoft.com/office/officeart/2005/8/layout/vList2"/>
    <dgm:cxn modelId="{F1EBC446-FE29-42DA-9265-DA7534F164BF}" type="presParOf" srcId="{8A69C7FB-B47B-4741-BBF8-F6A4AAA60AAB}" destId="{510269AE-8E78-42CF-9A61-B9AF264270E4}"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24B0A-B0FC-4F1F-B4E8-4F0ADA9B3D3D}"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GB"/>
        </a:p>
      </dgm:t>
    </dgm:pt>
    <dgm:pt modelId="{4792C888-6551-4C6A-B20E-1BC03B14D70C}">
      <dgm:prSet phldrT="[Text]"/>
      <dgm:spPr/>
      <dgm:t>
        <a:bodyPr/>
        <a:lstStyle/>
        <a:p>
          <a:r>
            <a:rPr lang="en-GB" dirty="0"/>
            <a:t>Living Costs</a:t>
          </a:r>
        </a:p>
      </dgm:t>
    </dgm:pt>
    <dgm:pt modelId="{CF73A0A5-8CAB-47A9-B2F3-533A34E6720D}" type="parTrans" cxnId="{63FF916B-BDBD-4FF1-8BEE-0C04A5B587DF}">
      <dgm:prSet/>
      <dgm:spPr/>
      <dgm:t>
        <a:bodyPr/>
        <a:lstStyle/>
        <a:p>
          <a:endParaRPr lang="en-GB"/>
        </a:p>
      </dgm:t>
    </dgm:pt>
    <dgm:pt modelId="{48492082-930C-42AA-952A-78304E87DA35}" type="sibTrans" cxnId="{63FF916B-BDBD-4FF1-8BEE-0C04A5B587DF}">
      <dgm:prSet/>
      <dgm:spPr/>
      <dgm:t>
        <a:bodyPr/>
        <a:lstStyle/>
        <a:p>
          <a:endParaRPr lang="en-GB"/>
        </a:p>
      </dgm:t>
    </dgm:pt>
    <dgm:pt modelId="{77B54749-38B8-41C3-87E9-965B3A311C81}">
      <dgm:prSet phldrT="[Text]"/>
      <dgm:spPr/>
      <dgm:t>
        <a:bodyPr/>
        <a:lstStyle/>
        <a:p>
          <a:r>
            <a:rPr lang="en-GB" dirty="0"/>
            <a:t>Travel Costs</a:t>
          </a:r>
        </a:p>
      </dgm:t>
    </dgm:pt>
    <dgm:pt modelId="{B3569533-173F-4B8E-BF9C-6B24D01E11A5}" type="parTrans" cxnId="{353D38BC-C2B6-4850-B891-4AD870559B5D}">
      <dgm:prSet/>
      <dgm:spPr/>
      <dgm:t>
        <a:bodyPr/>
        <a:lstStyle/>
        <a:p>
          <a:endParaRPr lang="en-GB"/>
        </a:p>
      </dgm:t>
    </dgm:pt>
    <dgm:pt modelId="{7E7D49B5-287B-497B-BA9E-2EBF34750001}" type="sibTrans" cxnId="{353D38BC-C2B6-4850-B891-4AD870559B5D}">
      <dgm:prSet/>
      <dgm:spPr/>
      <dgm:t>
        <a:bodyPr/>
        <a:lstStyle/>
        <a:p>
          <a:endParaRPr lang="en-GB"/>
        </a:p>
      </dgm:t>
    </dgm:pt>
    <dgm:pt modelId="{DEC0ECAA-E948-4E1E-A0F8-2C7BAB5E3EF4}">
      <dgm:prSet phldrT="[Text]"/>
      <dgm:spPr/>
      <dgm:t>
        <a:bodyPr/>
        <a:lstStyle/>
        <a:p>
          <a:r>
            <a:rPr lang="en-GB" dirty="0"/>
            <a:t>Books / ICT</a:t>
          </a:r>
        </a:p>
      </dgm:t>
    </dgm:pt>
    <dgm:pt modelId="{F0F252A7-4898-4C40-B71A-89B98A60FAB0}" type="parTrans" cxnId="{A054DCB7-D1CD-4DCC-8DE0-6650D6C967E8}">
      <dgm:prSet/>
      <dgm:spPr/>
      <dgm:t>
        <a:bodyPr/>
        <a:lstStyle/>
        <a:p>
          <a:endParaRPr lang="en-GB"/>
        </a:p>
      </dgm:t>
    </dgm:pt>
    <dgm:pt modelId="{575E3C7A-FB25-4473-B3E4-460DE0775BC0}" type="sibTrans" cxnId="{A054DCB7-D1CD-4DCC-8DE0-6650D6C967E8}">
      <dgm:prSet/>
      <dgm:spPr/>
      <dgm:t>
        <a:bodyPr/>
        <a:lstStyle/>
        <a:p>
          <a:endParaRPr lang="en-GB"/>
        </a:p>
      </dgm:t>
    </dgm:pt>
    <dgm:pt modelId="{BAE3FC30-534A-4E3C-A311-E7B126AB2C59}">
      <dgm:prSet phldrT="[Text]"/>
      <dgm:spPr/>
      <dgm:t>
        <a:bodyPr/>
        <a:lstStyle/>
        <a:p>
          <a:r>
            <a:rPr lang="en-GB" dirty="0"/>
            <a:t>Entertainment</a:t>
          </a:r>
        </a:p>
      </dgm:t>
    </dgm:pt>
    <dgm:pt modelId="{759D90BE-9A97-4119-951F-C2E37CB7A234}" type="parTrans" cxnId="{86869AAB-CBF7-4A27-959C-3387B3EA141A}">
      <dgm:prSet/>
      <dgm:spPr/>
      <dgm:t>
        <a:bodyPr/>
        <a:lstStyle/>
        <a:p>
          <a:endParaRPr lang="en-GB"/>
        </a:p>
      </dgm:t>
    </dgm:pt>
    <dgm:pt modelId="{FAB776C5-5E13-4284-AD02-E88CFC6EB98A}" type="sibTrans" cxnId="{86869AAB-CBF7-4A27-959C-3387B3EA141A}">
      <dgm:prSet/>
      <dgm:spPr/>
      <dgm:t>
        <a:bodyPr/>
        <a:lstStyle/>
        <a:p>
          <a:endParaRPr lang="en-GB"/>
        </a:p>
      </dgm:t>
    </dgm:pt>
    <dgm:pt modelId="{93E5724E-0928-426E-BB9F-55071B52513F}">
      <dgm:prSet phldrT="[Text]"/>
      <dgm:spPr/>
      <dgm:t>
        <a:bodyPr/>
        <a:lstStyle/>
        <a:p>
          <a:r>
            <a:rPr lang="en-GB" dirty="0"/>
            <a:t>Clothes</a:t>
          </a:r>
        </a:p>
      </dgm:t>
    </dgm:pt>
    <dgm:pt modelId="{07237E16-A6B8-4A33-8BA2-AD5128BE431D}" type="parTrans" cxnId="{D7307B24-B06B-4734-9109-BA105E9FA0A0}">
      <dgm:prSet/>
      <dgm:spPr/>
      <dgm:t>
        <a:bodyPr/>
        <a:lstStyle/>
        <a:p>
          <a:endParaRPr lang="en-GB"/>
        </a:p>
      </dgm:t>
    </dgm:pt>
    <dgm:pt modelId="{61E654E3-02B4-4721-9104-564B0B89EC33}" type="sibTrans" cxnId="{D7307B24-B06B-4734-9109-BA105E9FA0A0}">
      <dgm:prSet/>
      <dgm:spPr/>
      <dgm:t>
        <a:bodyPr/>
        <a:lstStyle/>
        <a:p>
          <a:endParaRPr lang="en-GB"/>
        </a:p>
      </dgm:t>
    </dgm:pt>
    <dgm:pt modelId="{002B7C52-1B8F-4B35-BB37-A16B8C5F4F40}">
      <dgm:prSet phldrT="[Text]"/>
      <dgm:spPr/>
      <dgm:t>
        <a:bodyPr/>
        <a:lstStyle/>
        <a:p>
          <a:r>
            <a:rPr lang="en-GB" dirty="0"/>
            <a:t>Food</a:t>
          </a:r>
        </a:p>
      </dgm:t>
    </dgm:pt>
    <dgm:pt modelId="{E69EF5D4-BBE7-494A-8086-48E8F5E528EC}" type="parTrans" cxnId="{B2D669A9-CDCE-4CC1-8448-160B0D4CB97E}">
      <dgm:prSet/>
      <dgm:spPr/>
      <dgm:t>
        <a:bodyPr/>
        <a:lstStyle/>
        <a:p>
          <a:endParaRPr lang="en-GB"/>
        </a:p>
      </dgm:t>
    </dgm:pt>
    <dgm:pt modelId="{B27951D6-5C57-43EC-8F01-925A3F725208}" type="sibTrans" cxnId="{B2D669A9-CDCE-4CC1-8448-160B0D4CB97E}">
      <dgm:prSet/>
      <dgm:spPr/>
      <dgm:t>
        <a:bodyPr/>
        <a:lstStyle/>
        <a:p>
          <a:endParaRPr lang="en-GB"/>
        </a:p>
      </dgm:t>
    </dgm:pt>
    <dgm:pt modelId="{DEBA64B9-53FE-44F8-967C-CDD2899DA4FB}">
      <dgm:prSet/>
      <dgm:spPr/>
      <dgm:t>
        <a:bodyPr/>
        <a:lstStyle/>
        <a:p>
          <a:r>
            <a:rPr lang="en-GB" dirty="0"/>
            <a:t>Accommodation</a:t>
          </a:r>
        </a:p>
      </dgm:t>
    </dgm:pt>
    <dgm:pt modelId="{1EEE48E4-485B-4BAE-98AB-C8F8B4D7C4AD}" type="parTrans" cxnId="{00CE506B-5D98-4A54-AF83-D1479E342545}">
      <dgm:prSet/>
      <dgm:spPr/>
      <dgm:t>
        <a:bodyPr/>
        <a:lstStyle/>
        <a:p>
          <a:endParaRPr lang="en-GB"/>
        </a:p>
      </dgm:t>
    </dgm:pt>
    <dgm:pt modelId="{781EEEFF-C948-4B55-86B9-20245053FF45}" type="sibTrans" cxnId="{00CE506B-5D98-4A54-AF83-D1479E342545}">
      <dgm:prSet/>
      <dgm:spPr/>
      <dgm:t>
        <a:bodyPr/>
        <a:lstStyle/>
        <a:p>
          <a:endParaRPr lang="en-GB"/>
        </a:p>
      </dgm:t>
    </dgm:pt>
    <dgm:pt modelId="{8C141C9F-05A4-41CA-BA93-29265F8416C9}" type="pres">
      <dgm:prSet presAssocID="{85824B0A-B0FC-4F1F-B4E8-4F0ADA9B3D3D}" presName="Name0" presStyleCnt="0">
        <dgm:presLayoutVars>
          <dgm:chMax val="1"/>
          <dgm:dir/>
          <dgm:animLvl val="ctr"/>
          <dgm:resizeHandles val="exact"/>
        </dgm:presLayoutVars>
      </dgm:prSet>
      <dgm:spPr/>
    </dgm:pt>
    <dgm:pt modelId="{45977A95-19E4-4F49-9982-3D739CEF102D}" type="pres">
      <dgm:prSet presAssocID="{4792C888-6551-4C6A-B20E-1BC03B14D70C}" presName="centerShape" presStyleLbl="node0" presStyleIdx="0" presStyleCnt="1"/>
      <dgm:spPr/>
    </dgm:pt>
    <dgm:pt modelId="{9A7E9E86-6358-48DD-8BCC-2C75222FDF41}" type="pres">
      <dgm:prSet presAssocID="{77B54749-38B8-41C3-87E9-965B3A311C81}" presName="node" presStyleLbl="node1" presStyleIdx="0" presStyleCnt="6" custRadScaleRad="101208">
        <dgm:presLayoutVars>
          <dgm:bulletEnabled val="1"/>
        </dgm:presLayoutVars>
      </dgm:prSet>
      <dgm:spPr/>
    </dgm:pt>
    <dgm:pt modelId="{45C0035C-F3C7-43E3-AAC2-7B20A383A857}" type="pres">
      <dgm:prSet presAssocID="{77B54749-38B8-41C3-87E9-965B3A311C81}" presName="dummy" presStyleCnt="0"/>
      <dgm:spPr/>
    </dgm:pt>
    <dgm:pt modelId="{F8D85809-8C5C-42E1-A021-AD5ABCCA908A}" type="pres">
      <dgm:prSet presAssocID="{7E7D49B5-287B-497B-BA9E-2EBF34750001}" presName="sibTrans" presStyleLbl="sibTrans2D1" presStyleIdx="0" presStyleCnt="6"/>
      <dgm:spPr/>
    </dgm:pt>
    <dgm:pt modelId="{D9ABD056-8902-4613-9536-A45A004F6608}" type="pres">
      <dgm:prSet presAssocID="{DEBA64B9-53FE-44F8-967C-CDD2899DA4FB}" presName="node" presStyleLbl="node1" presStyleIdx="1" presStyleCnt="6">
        <dgm:presLayoutVars>
          <dgm:bulletEnabled val="1"/>
        </dgm:presLayoutVars>
      </dgm:prSet>
      <dgm:spPr/>
    </dgm:pt>
    <dgm:pt modelId="{AC09AADB-D72E-4E27-BD1D-93C70F63B6FC}" type="pres">
      <dgm:prSet presAssocID="{DEBA64B9-53FE-44F8-967C-CDD2899DA4FB}" presName="dummy" presStyleCnt="0"/>
      <dgm:spPr/>
    </dgm:pt>
    <dgm:pt modelId="{0992AFE7-EC20-44B6-BB7D-92430473CB8F}" type="pres">
      <dgm:prSet presAssocID="{781EEEFF-C948-4B55-86B9-20245053FF45}" presName="sibTrans" presStyleLbl="sibTrans2D1" presStyleIdx="1" presStyleCnt="6"/>
      <dgm:spPr/>
    </dgm:pt>
    <dgm:pt modelId="{5FE3A50C-9B13-4E2B-A4BF-59FCFB5BEC93}" type="pres">
      <dgm:prSet presAssocID="{002B7C52-1B8F-4B35-BB37-A16B8C5F4F40}" presName="node" presStyleLbl="node1" presStyleIdx="2" presStyleCnt="6" custRadScaleRad="101208">
        <dgm:presLayoutVars>
          <dgm:bulletEnabled val="1"/>
        </dgm:presLayoutVars>
      </dgm:prSet>
      <dgm:spPr/>
    </dgm:pt>
    <dgm:pt modelId="{477337D6-69F6-4CEA-81E4-FBA8E63F7A86}" type="pres">
      <dgm:prSet presAssocID="{002B7C52-1B8F-4B35-BB37-A16B8C5F4F40}" presName="dummy" presStyleCnt="0"/>
      <dgm:spPr/>
    </dgm:pt>
    <dgm:pt modelId="{E127C2AD-8093-46DD-8374-44BD547F8700}" type="pres">
      <dgm:prSet presAssocID="{B27951D6-5C57-43EC-8F01-925A3F725208}" presName="sibTrans" presStyleLbl="sibTrans2D1" presStyleIdx="2" presStyleCnt="6"/>
      <dgm:spPr/>
    </dgm:pt>
    <dgm:pt modelId="{7432446C-B0D4-4F54-BDC2-61AC3D9480D6}" type="pres">
      <dgm:prSet presAssocID="{DEC0ECAA-E948-4E1E-A0F8-2C7BAB5E3EF4}" presName="node" presStyleLbl="node1" presStyleIdx="3" presStyleCnt="6">
        <dgm:presLayoutVars>
          <dgm:bulletEnabled val="1"/>
        </dgm:presLayoutVars>
      </dgm:prSet>
      <dgm:spPr/>
    </dgm:pt>
    <dgm:pt modelId="{58D48A6E-B427-490E-AAC7-8D86A26DD13C}" type="pres">
      <dgm:prSet presAssocID="{DEC0ECAA-E948-4E1E-A0F8-2C7BAB5E3EF4}" presName="dummy" presStyleCnt="0"/>
      <dgm:spPr/>
    </dgm:pt>
    <dgm:pt modelId="{03CF1D56-06B1-4CE2-B6A9-47347D1D08FC}" type="pres">
      <dgm:prSet presAssocID="{575E3C7A-FB25-4473-B3E4-460DE0775BC0}" presName="sibTrans" presStyleLbl="sibTrans2D1" presStyleIdx="3" presStyleCnt="6"/>
      <dgm:spPr/>
    </dgm:pt>
    <dgm:pt modelId="{985EC0E8-74AA-4398-A04E-A8A071B4B6C6}" type="pres">
      <dgm:prSet presAssocID="{BAE3FC30-534A-4E3C-A311-E7B126AB2C59}" presName="node" presStyleLbl="node1" presStyleIdx="4" presStyleCnt="6">
        <dgm:presLayoutVars>
          <dgm:bulletEnabled val="1"/>
        </dgm:presLayoutVars>
      </dgm:prSet>
      <dgm:spPr/>
    </dgm:pt>
    <dgm:pt modelId="{61ABB008-64F1-4FF9-8900-B6D1F0F0A396}" type="pres">
      <dgm:prSet presAssocID="{BAE3FC30-534A-4E3C-A311-E7B126AB2C59}" presName="dummy" presStyleCnt="0"/>
      <dgm:spPr/>
    </dgm:pt>
    <dgm:pt modelId="{68777670-33C9-4C0D-8882-FEC6A8308C21}" type="pres">
      <dgm:prSet presAssocID="{FAB776C5-5E13-4284-AD02-E88CFC6EB98A}" presName="sibTrans" presStyleLbl="sibTrans2D1" presStyleIdx="4" presStyleCnt="6"/>
      <dgm:spPr/>
    </dgm:pt>
    <dgm:pt modelId="{1C0B3049-9381-49B7-B63F-B24D6899222C}" type="pres">
      <dgm:prSet presAssocID="{93E5724E-0928-426E-BB9F-55071B52513F}" presName="node" presStyleLbl="node1" presStyleIdx="5" presStyleCnt="6">
        <dgm:presLayoutVars>
          <dgm:bulletEnabled val="1"/>
        </dgm:presLayoutVars>
      </dgm:prSet>
      <dgm:spPr/>
    </dgm:pt>
    <dgm:pt modelId="{E7971911-BDA9-4AFC-99D8-6511BEEACBD4}" type="pres">
      <dgm:prSet presAssocID="{93E5724E-0928-426E-BB9F-55071B52513F}" presName="dummy" presStyleCnt="0"/>
      <dgm:spPr/>
    </dgm:pt>
    <dgm:pt modelId="{23F960AB-0124-472D-9CCC-85B848FAF9B0}" type="pres">
      <dgm:prSet presAssocID="{61E654E3-02B4-4721-9104-564B0B89EC33}" presName="sibTrans" presStyleLbl="sibTrans2D1" presStyleIdx="5" presStyleCnt="6"/>
      <dgm:spPr/>
    </dgm:pt>
  </dgm:ptLst>
  <dgm:cxnLst>
    <dgm:cxn modelId="{8B871C1A-E9ED-4557-9E26-FE1E5249CC0B}" type="presOf" srcId="{DEC0ECAA-E948-4E1E-A0F8-2C7BAB5E3EF4}" destId="{7432446C-B0D4-4F54-BDC2-61AC3D9480D6}" srcOrd="0" destOrd="0" presId="urn:microsoft.com/office/officeart/2005/8/layout/radial6"/>
    <dgm:cxn modelId="{B5A5981B-2400-4073-B912-26D5D2C8B8CB}" type="presOf" srcId="{BAE3FC30-534A-4E3C-A311-E7B126AB2C59}" destId="{985EC0E8-74AA-4398-A04E-A8A071B4B6C6}" srcOrd="0" destOrd="0" presId="urn:microsoft.com/office/officeart/2005/8/layout/radial6"/>
    <dgm:cxn modelId="{A95DBD1D-40E0-4C5E-A027-A96B3AAB4597}" type="presOf" srcId="{4792C888-6551-4C6A-B20E-1BC03B14D70C}" destId="{45977A95-19E4-4F49-9982-3D739CEF102D}" srcOrd="0" destOrd="0" presId="urn:microsoft.com/office/officeart/2005/8/layout/radial6"/>
    <dgm:cxn modelId="{DF24131E-8FD3-4841-804A-40965D352046}" type="presOf" srcId="{FAB776C5-5E13-4284-AD02-E88CFC6EB98A}" destId="{68777670-33C9-4C0D-8882-FEC6A8308C21}" srcOrd="0" destOrd="0" presId="urn:microsoft.com/office/officeart/2005/8/layout/radial6"/>
    <dgm:cxn modelId="{D7307B24-B06B-4734-9109-BA105E9FA0A0}" srcId="{4792C888-6551-4C6A-B20E-1BC03B14D70C}" destId="{93E5724E-0928-426E-BB9F-55071B52513F}" srcOrd="5" destOrd="0" parTransId="{07237E16-A6B8-4A33-8BA2-AD5128BE431D}" sibTransId="{61E654E3-02B4-4721-9104-564B0B89EC33}"/>
    <dgm:cxn modelId="{3598BF3A-1FFA-43F5-9510-E06F20BCFF49}" type="presOf" srcId="{77B54749-38B8-41C3-87E9-965B3A311C81}" destId="{9A7E9E86-6358-48DD-8BCC-2C75222FDF41}" srcOrd="0" destOrd="0" presId="urn:microsoft.com/office/officeart/2005/8/layout/radial6"/>
    <dgm:cxn modelId="{00CE506B-5D98-4A54-AF83-D1479E342545}" srcId="{4792C888-6551-4C6A-B20E-1BC03B14D70C}" destId="{DEBA64B9-53FE-44F8-967C-CDD2899DA4FB}" srcOrd="1" destOrd="0" parTransId="{1EEE48E4-485B-4BAE-98AB-C8F8B4D7C4AD}" sibTransId="{781EEEFF-C948-4B55-86B9-20245053FF45}"/>
    <dgm:cxn modelId="{63FF916B-BDBD-4FF1-8BEE-0C04A5B587DF}" srcId="{85824B0A-B0FC-4F1F-B4E8-4F0ADA9B3D3D}" destId="{4792C888-6551-4C6A-B20E-1BC03B14D70C}" srcOrd="0" destOrd="0" parTransId="{CF73A0A5-8CAB-47A9-B2F3-533A34E6720D}" sibTransId="{48492082-930C-42AA-952A-78304E87DA35}"/>
    <dgm:cxn modelId="{E978B451-9D26-4008-9E4A-D719BA046180}" type="presOf" srcId="{B27951D6-5C57-43EC-8F01-925A3F725208}" destId="{E127C2AD-8093-46DD-8374-44BD547F8700}" srcOrd="0" destOrd="0" presId="urn:microsoft.com/office/officeart/2005/8/layout/radial6"/>
    <dgm:cxn modelId="{199E1577-777C-4BDB-9AE3-3684518C6F66}" type="presOf" srcId="{002B7C52-1B8F-4B35-BB37-A16B8C5F4F40}" destId="{5FE3A50C-9B13-4E2B-A4BF-59FCFB5BEC93}" srcOrd="0" destOrd="0" presId="urn:microsoft.com/office/officeart/2005/8/layout/radial6"/>
    <dgm:cxn modelId="{25A44A85-4B19-469E-96B1-8234A7F9DACC}" type="presOf" srcId="{DEBA64B9-53FE-44F8-967C-CDD2899DA4FB}" destId="{D9ABD056-8902-4613-9536-A45A004F6608}" srcOrd="0" destOrd="0" presId="urn:microsoft.com/office/officeart/2005/8/layout/radial6"/>
    <dgm:cxn modelId="{B2D669A9-CDCE-4CC1-8448-160B0D4CB97E}" srcId="{4792C888-6551-4C6A-B20E-1BC03B14D70C}" destId="{002B7C52-1B8F-4B35-BB37-A16B8C5F4F40}" srcOrd="2" destOrd="0" parTransId="{E69EF5D4-BBE7-494A-8086-48E8F5E528EC}" sibTransId="{B27951D6-5C57-43EC-8F01-925A3F725208}"/>
    <dgm:cxn modelId="{86869AAB-CBF7-4A27-959C-3387B3EA141A}" srcId="{4792C888-6551-4C6A-B20E-1BC03B14D70C}" destId="{BAE3FC30-534A-4E3C-A311-E7B126AB2C59}" srcOrd="4" destOrd="0" parTransId="{759D90BE-9A97-4119-951F-C2E37CB7A234}" sibTransId="{FAB776C5-5E13-4284-AD02-E88CFC6EB98A}"/>
    <dgm:cxn modelId="{34ED14B5-89B6-4A48-9E39-0F28DEE93EFB}" type="presOf" srcId="{61E654E3-02B4-4721-9104-564B0B89EC33}" destId="{23F960AB-0124-472D-9CCC-85B848FAF9B0}" srcOrd="0" destOrd="0" presId="urn:microsoft.com/office/officeart/2005/8/layout/radial6"/>
    <dgm:cxn modelId="{A054DCB7-D1CD-4DCC-8DE0-6650D6C967E8}" srcId="{4792C888-6551-4C6A-B20E-1BC03B14D70C}" destId="{DEC0ECAA-E948-4E1E-A0F8-2C7BAB5E3EF4}" srcOrd="3" destOrd="0" parTransId="{F0F252A7-4898-4C40-B71A-89B98A60FAB0}" sibTransId="{575E3C7A-FB25-4473-B3E4-460DE0775BC0}"/>
    <dgm:cxn modelId="{8794CDB8-23D6-4C0B-86A4-6226D6879710}" type="presOf" srcId="{781EEEFF-C948-4B55-86B9-20245053FF45}" destId="{0992AFE7-EC20-44B6-BB7D-92430473CB8F}" srcOrd="0" destOrd="0" presId="urn:microsoft.com/office/officeart/2005/8/layout/radial6"/>
    <dgm:cxn modelId="{353D38BC-C2B6-4850-B891-4AD870559B5D}" srcId="{4792C888-6551-4C6A-B20E-1BC03B14D70C}" destId="{77B54749-38B8-41C3-87E9-965B3A311C81}" srcOrd="0" destOrd="0" parTransId="{B3569533-173F-4B8E-BF9C-6B24D01E11A5}" sibTransId="{7E7D49B5-287B-497B-BA9E-2EBF34750001}"/>
    <dgm:cxn modelId="{D83BB9D4-61A8-47AE-A64D-8E41E421B66A}" type="presOf" srcId="{93E5724E-0928-426E-BB9F-55071B52513F}" destId="{1C0B3049-9381-49B7-B63F-B24D6899222C}" srcOrd="0" destOrd="0" presId="urn:microsoft.com/office/officeart/2005/8/layout/radial6"/>
    <dgm:cxn modelId="{B84A10DD-DC35-4E97-B2BC-1E64F5A5F777}" type="presOf" srcId="{85824B0A-B0FC-4F1F-B4E8-4F0ADA9B3D3D}" destId="{8C141C9F-05A4-41CA-BA93-29265F8416C9}" srcOrd="0" destOrd="0" presId="urn:microsoft.com/office/officeart/2005/8/layout/radial6"/>
    <dgm:cxn modelId="{255FE7E7-28AD-4C4D-8372-EE8C13AD1D42}" type="presOf" srcId="{7E7D49B5-287B-497B-BA9E-2EBF34750001}" destId="{F8D85809-8C5C-42E1-A021-AD5ABCCA908A}" srcOrd="0" destOrd="0" presId="urn:microsoft.com/office/officeart/2005/8/layout/radial6"/>
    <dgm:cxn modelId="{05F3F0F0-DE59-4320-AA49-3C0B804770BC}" type="presOf" srcId="{575E3C7A-FB25-4473-B3E4-460DE0775BC0}" destId="{03CF1D56-06B1-4CE2-B6A9-47347D1D08FC}" srcOrd="0" destOrd="0" presId="urn:microsoft.com/office/officeart/2005/8/layout/radial6"/>
    <dgm:cxn modelId="{3C8E4EE9-7559-48BB-A0A3-4B80B2C18332}" type="presParOf" srcId="{8C141C9F-05A4-41CA-BA93-29265F8416C9}" destId="{45977A95-19E4-4F49-9982-3D739CEF102D}" srcOrd="0" destOrd="0" presId="urn:microsoft.com/office/officeart/2005/8/layout/radial6"/>
    <dgm:cxn modelId="{825464BF-06D0-4CA7-8224-979291714CF7}" type="presParOf" srcId="{8C141C9F-05A4-41CA-BA93-29265F8416C9}" destId="{9A7E9E86-6358-48DD-8BCC-2C75222FDF41}" srcOrd="1" destOrd="0" presId="urn:microsoft.com/office/officeart/2005/8/layout/radial6"/>
    <dgm:cxn modelId="{F1FF9148-3CD2-4BB3-8BA1-AD40473FAB23}" type="presParOf" srcId="{8C141C9F-05A4-41CA-BA93-29265F8416C9}" destId="{45C0035C-F3C7-43E3-AAC2-7B20A383A857}" srcOrd="2" destOrd="0" presId="urn:microsoft.com/office/officeart/2005/8/layout/radial6"/>
    <dgm:cxn modelId="{6B28B108-C7A3-452E-A231-9BD58B49F9A7}" type="presParOf" srcId="{8C141C9F-05A4-41CA-BA93-29265F8416C9}" destId="{F8D85809-8C5C-42E1-A021-AD5ABCCA908A}" srcOrd="3" destOrd="0" presId="urn:microsoft.com/office/officeart/2005/8/layout/radial6"/>
    <dgm:cxn modelId="{B7BF6F3C-102B-4306-B4D8-DD3B181BA591}" type="presParOf" srcId="{8C141C9F-05A4-41CA-BA93-29265F8416C9}" destId="{D9ABD056-8902-4613-9536-A45A004F6608}" srcOrd="4" destOrd="0" presId="urn:microsoft.com/office/officeart/2005/8/layout/radial6"/>
    <dgm:cxn modelId="{A2375DE2-EB21-47E8-883E-77BAC0BE4436}" type="presParOf" srcId="{8C141C9F-05A4-41CA-BA93-29265F8416C9}" destId="{AC09AADB-D72E-4E27-BD1D-93C70F63B6FC}" srcOrd="5" destOrd="0" presId="urn:microsoft.com/office/officeart/2005/8/layout/radial6"/>
    <dgm:cxn modelId="{93FEC3C1-5EC3-4819-A0AC-5D738DAA01C9}" type="presParOf" srcId="{8C141C9F-05A4-41CA-BA93-29265F8416C9}" destId="{0992AFE7-EC20-44B6-BB7D-92430473CB8F}" srcOrd="6" destOrd="0" presId="urn:microsoft.com/office/officeart/2005/8/layout/radial6"/>
    <dgm:cxn modelId="{8CDF9D99-2F5B-47DF-88C9-D712693F6AA9}" type="presParOf" srcId="{8C141C9F-05A4-41CA-BA93-29265F8416C9}" destId="{5FE3A50C-9B13-4E2B-A4BF-59FCFB5BEC93}" srcOrd="7" destOrd="0" presId="urn:microsoft.com/office/officeart/2005/8/layout/radial6"/>
    <dgm:cxn modelId="{AEEB2C89-23B5-43F0-85FB-05D14AFE75B1}" type="presParOf" srcId="{8C141C9F-05A4-41CA-BA93-29265F8416C9}" destId="{477337D6-69F6-4CEA-81E4-FBA8E63F7A86}" srcOrd="8" destOrd="0" presId="urn:microsoft.com/office/officeart/2005/8/layout/radial6"/>
    <dgm:cxn modelId="{B8D73643-38DB-4170-BD15-115BEA089BD4}" type="presParOf" srcId="{8C141C9F-05A4-41CA-BA93-29265F8416C9}" destId="{E127C2AD-8093-46DD-8374-44BD547F8700}" srcOrd="9" destOrd="0" presId="urn:microsoft.com/office/officeart/2005/8/layout/radial6"/>
    <dgm:cxn modelId="{B544A7EA-6B18-4BFF-9EF2-44ABDF752904}" type="presParOf" srcId="{8C141C9F-05A4-41CA-BA93-29265F8416C9}" destId="{7432446C-B0D4-4F54-BDC2-61AC3D9480D6}" srcOrd="10" destOrd="0" presId="urn:microsoft.com/office/officeart/2005/8/layout/radial6"/>
    <dgm:cxn modelId="{576BAEDF-32DF-43DB-AF4C-4761D55E00B6}" type="presParOf" srcId="{8C141C9F-05A4-41CA-BA93-29265F8416C9}" destId="{58D48A6E-B427-490E-AAC7-8D86A26DD13C}" srcOrd="11" destOrd="0" presId="urn:microsoft.com/office/officeart/2005/8/layout/radial6"/>
    <dgm:cxn modelId="{CA6170F5-58FF-4968-93BA-00E52B8FCF26}" type="presParOf" srcId="{8C141C9F-05A4-41CA-BA93-29265F8416C9}" destId="{03CF1D56-06B1-4CE2-B6A9-47347D1D08FC}" srcOrd="12" destOrd="0" presId="urn:microsoft.com/office/officeart/2005/8/layout/radial6"/>
    <dgm:cxn modelId="{59E7B1AD-97BE-472F-B3AC-EA86FFD73BB3}" type="presParOf" srcId="{8C141C9F-05A4-41CA-BA93-29265F8416C9}" destId="{985EC0E8-74AA-4398-A04E-A8A071B4B6C6}" srcOrd="13" destOrd="0" presId="urn:microsoft.com/office/officeart/2005/8/layout/radial6"/>
    <dgm:cxn modelId="{EF2F0C8A-D548-48E1-BE92-FAA9C057965D}" type="presParOf" srcId="{8C141C9F-05A4-41CA-BA93-29265F8416C9}" destId="{61ABB008-64F1-4FF9-8900-B6D1F0F0A396}" srcOrd="14" destOrd="0" presId="urn:microsoft.com/office/officeart/2005/8/layout/radial6"/>
    <dgm:cxn modelId="{267BA675-62F2-4272-9F30-1158149E1B43}" type="presParOf" srcId="{8C141C9F-05A4-41CA-BA93-29265F8416C9}" destId="{68777670-33C9-4C0D-8882-FEC6A8308C21}" srcOrd="15" destOrd="0" presId="urn:microsoft.com/office/officeart/2005/8/layout/radial6"/>
    <dgm:cxn modelId="{59971DB8-029F-4810-A6EC-5BFB53361B4E}" type="presParOf" srcId="{8C141C9F-05A4-41CA-BA93-29265F8416C9}" destId="{1C0B3049-9381-49B7-B63F-B24D6899222C}" srcOrd="16" destOrd="0" presId="urn:microsoft.com/office/officeart/2005/8/layout/radial6"/>
    <dgm:cxn modelId="{D7809563-7AE2-4BD2-AB92-F64206ADC48E}" type="presParOf" srcId="{8C141C9F-05A4-41CA-BA93-29265F8416C9}" destId="{E7971911-BDA9-4AFC-99D8-6511BEEACBD4}" srcOrd="17" destOrd="0" presId="urn:microsoft.com/office/officeart/2005/8/layout/radial6"/>
    <dgm:cxn modelId="{AAE0E5B5-3487-4198-B4D8-88555E641D7B}" type="presParOf" srcId="{8C141C9F-05A4-41CA-BA93-29265F8416C9}" destId="{23F960AB-0124-472D-9CCC-85B848FAF9B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D41B-054D-422B-B269-84A70B75F7B0}">
      <dsp:nvSpPr>
        <dsp:cNvPr id="0" name=""/>
        <dsp:cNvSpPr/>
      </dsp:nvSpPr>
      <dsp:spPr>
        <a:xfrm>
          <a:off x="0" y="32705"/>
          <a:ext cx="4070747" cy="4738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Secure web-based system- ‘</a:t>
          </a:r>
          <a:r>
            <a:rPr lang="en-GB" sz="1200" kern="1200" dirty="0" err="1"/>
            <a:t>ucasapply</a:t>
          </a:r>
          <a:r>
            <a:rPr lang="en-GB" sz="1200" kern="1200" dirty="0"/>
            <a:t>’</a:t>
          </a:r>
          <a:endParaRPr lang="en-US" sz="1200" kern="1200" dirty="0"/>
        </a:p>
      </dsp:txBody>
      <dsp:txXfrm>
        <a:off x="23131" y="55836"/>
        <a:ext cx="4024485" cy="427588"/>
      </dsp:txXfrm>
    </dsp:sp>
    <dsp:sp modelId="{26DEA830-8BAF-4F10-804D-727712C22ECE}">
      <dsp:nvSpPr>
        <dsp:cNvPr id="0" name=""/>
        <dsp:cNvSpPr/>
      </dsp:nvSpPr>
      <dsp:spPr>
        <a:xfrm>
          <a:off x="0" y="541115"/>
          <a:ext cx="4070747" cy="473850"/>
        </a:xfrm>
        <a:prstGeom prst="roundRect">
          <a:avLst/>
        </a:prstGeom>
        <a:gradFill rotWithShape="0">
          <a:gsLst>
            <a:gs pos="0">
              <a:schemeClr val="accent5">
                <a:hueOff val="734691"/>
                <a:satOff val="1678"/>
                <a:lumOff val="-4650"/>
                <a:alphaOff val="0"/>
                <a:shade val="51000"/>
                <a:satMod val="130000"/>
              </a:schemeClr>
            </a:gs>
            <a:gs pos="80000">
              <a:schemeClr val="accent5">
                <a:hueOff val="734691"/>
                <a:satOff val="1678"/>
                <a:lumOff val="-4650"/>
                <a:alphaOff val="0"/>
                <a:shade val="93000"/>
                <a:satMod val="130000"/>
              </a:schemeClr>
            </a:gs>
            <a:gs pos="100000">
              <a:schemeClr val="accent5">
                <a:hueOff val="734691"/>
                <a:satOff val="1678"/>
                <a:lumOff val="-46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Easy and convenient.</a:t>
          </a:r>
          <a:endParaRPr lang="en-US" sz="1200" kern="1200" dirty="0"/>
        </a:p>
      </dsp:txBody>
      <dsp:txXfrm>
        <a:off x="23131" y="564246"/>
        <a:ext cx="4024485" cy="427588"/>
      </dsp:txXfrm>
    </dsp:sp>
    <dsp:sp modelId="{2422B6D0-FD1D-47A3-AB18-A4B82451F8A6}">
      <dsp:nvSpPr>
        <dsp:cNvPr id="0" name=""/>
        <dsp:cNvSpPr/>
      </dsp:nvSpPr>
      <dsp:spPr>
        <a:xfrm>
          <a:off x="0" y="1049525"/>
          <a:ext cx="4070747" cy="473850"/>
        </a:xfrm>
        <a:prstGeom prst="roundRect">
          <a:avLst/>
        </a:prstGeom>
        <a:gradFill rotWithShape="0">
          <a:gsLst>
            <a:gs pos="0">
              <a:schemeClr val="accent5">
                <a:hueOff val="1469382"/>
                <a:satOff val="3357"/>
                <a:lumOff val="-9300"/>
                <a:alphaOff val="0"/>
                <a:shade val="51000"/>
                <a:satMod val="130000"/>
              </a:schemeClr>
            </a:gs>
            <a:gs pos="80000">
              <a:schemeClr val="accent5">
                <a:hueOff val="1469382"/>
                <a:satOff val="3357"/>
                <a:lumOff val="-9300"/>
                <a:alphaOff val="0"/>
                <a:shade val="93000"/>
                <a:satMod val="130000"/>
              </a:schemeClr>
            </a:gs>
            <a:gs pos="100000">
              <a:schemeClr val="accent5">
                <a:hueOff val="1469382"/>
                <a:satOff val="3357"/>
                <a:lumOff val="-93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Prevents simple errors.</a:t>
          </a:r>
          <a:endParaRPr lang="en-US" sz="1200" kern="1200" dirty="0"/>
        </a:p>
      </dsp:txBody>
      <dsp:txXfrm>
        <a:off x="23131" y="1072656"/>
        <a:ext cx="4024485" cy="427588"/>
      </dsp:txXfrm>
    </dsp:sp>
    <dsp:sp modelId="{E1D91D3B-8615-4A0F-B95F-69ADEE32A490}">
      <dsp:nvSpPr>
        <dsp:cNvPr id="0" name=""/>
        <dsp:cNvSpPr/>
      </dsp:nvSpPr>
      <dsp:spPr>
        <a:xfrm>
          <a:off x="0" y="1557935"/>
          <a:ext cx="4070747" cy="473850"/>
        </a:xfrm>
        <a:prstGeom prst="roundRect">
          <a:avLst/>
        </a:prstGeom>
        <a:gradFill rotWithShape="0">
          <a:gsLst>
            <a:gs pos="0">
              <a:schemeClr val="accent5">
                <a:hueOff val="2204073"/>
                <a:satOff val="5035"/>
                <a:lumOff val="-13950"/>
                <a:alphaOff val="0"/>
                <a:shade val="51000"/>
                <a:satMod val="130000"/>
              </a:schemeClr>
            </a:gs>
            <a:gs pos="80000">
              <a:schemeClr val="accent5">
                <a:hueOff val="2204073"/>
                <a:satOff val="5035"/>
                <a:lumOff val="-13950"/>
                <a:alphaOff val="0"/>
                <a:shade val="93000"/>
                <a:satMod val="130000"/>
              </a:schemeClr>
            </a:gs>
            <a:gs pos="100000">
              <a:schemeClr val="accent5">
                <a:hueOff val="2204073"/>
                <a:satOff val="5035"/>
                <a:lumOff val="-139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Speeds up the processing of applications.</a:t>
          </a:r>
          <a:endParaRPr lang="en-US" sz="1200" kern="1200" dirty="0"/>
        </a:p>
      </dsp:txBody>
      <dsp:txXfrm>
        <a:off x="23131" y="1581066"/>
        <a:ext cx="4024485" cy="427588"/>
      </dsp:txXfrm>
    </dsp:sp>
    <dsp:sp modelId="{CF3FEB64-C9E3-4715-B90E-080376268A49}">
      <dsp:nvSpPr>
        <dsp:cNvPr id="0" name=""/>
        <dsp:cNvSpPr/>
      </dsp:nvSpPr>
      <dsp:spPr>
        <a:xfrm>
          <a:off x="0" y="2066345"/>
          <a:ext cx="4070747" cy="473850"/>
        </a:xfrm>
        <a:prstGeom prst="roundRect">
          <a:avLst/>
        </a:prstGeom>
        <a:gradFill rotWithShape="0">
          <a:gsLst>
            <a:gs pos="0">
              <a:schemeClr val="accent5">
                <a:hueOff val="2938763"/>
                <a:satOff val="6713"/>
                <a:lumOff val="-18599"/>
                <a:alphaOff val="0"/>
                <a:shade val="51000"/>
                <a:satMod val="130000"/>
              </a:schemeClr>
            </a:gs>
            <a:gs pos="80000">
              <a:schemeClr val="accent5">
                <a:hueOff val="2938763"/>
                <a:satOff val="6713"/>
                <a:lumOff val="-18599"/>
                <a:alphaOff val="0"/>
                <a:shade val="93000"/>
                <a:satMod val="130000"/>
              </a:schemeClr>
            </a:gs>
            <a:gs pos="100000">
              <a:schemeClr val="accent5">
                <a:hueOff val="2938763"/>
                <a:satOff val="6713"/>
                <a:lumOff val="-1859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Current Fee £28.95 </a:t>
          </a:r>
          <a:endParaRPr lang="en-US" sz="1200" kern="1200" dirty="0"/>
        </a:p>
      </dsp:txBody>
      <dsp:txXfrm>
        <a:off x="23131" y="2089476"/>
        <a:ext cx="4024485" cy="427588"/>
      </dsp:txXfrm>
    </dsp:sp>
    <dsp:sp modelId="{3B20F01F-BFF0-46F8-9006-572CAE480E78}">
      <dsp:nvSpPr>
        <dsp:cNvPr id="0" name=""/>
        <dsp:cNvSpPr/>
      </dsp:nvSpPr>
      <dsp:spPr>
        <a:xfrm>
          <a:off x="0" y="2574755"/>
          <a:ext cx="4070747" cy="473850"/>
        </a:xfrm>
        <a:prstGeom prst="roundRect">
          <a:avLst/>
        </a:prstGeom>
        <a:gradFill rotWithShape="0">
          <a:gsLst>
            <a:gs pos="0">
              <a:schemeClr val="accent5">
                <a:hueOff val="3673454"/>
                <a:satOff val="8391"/>
                <a:lumOff val="-23249"/>
                <a:alphaOff val="0"/>
                <a:shade val="51000"/>
                <a:satMod val="130000"/>
              </a:schemeClr>
            </a:gs>
            <a:gs pos="80000">
              <a:schemeClr val="accent5">
                <a:hueOff val="3673454"/>
                <a:satOff val="8391"/>
                <a:lumOff val="-23249"/>
                <a:alphaOff val="0"/>
                <a:shade val="93000"/>
                <a:satMod val="130000"/>
              </a:schemeClr>
            </a:gs>
            <a:gs pos="100000">
              <a:schemeClr val="accent5">
                <a:hueOff val="3673454"/>
                <a:satOff val="8391"/>
                <a:lumOff val="-232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Acts as intermediary between applicants and universities.</a:t>
          </a:r>
          <a:endParaRPr lang="en-US" sz="1200" kern="1200" dirty="0"/>
        </a:p>
      </dsp:txBody>
      <dsp:txXfrm>
        <a:off x="23131" y="2597886"/>
        <a:ext cx="4024485" cy="427588"/>
      </dsp:txXfrm>
    </dsp:sp>
    <dsp:sp modelId="{ADE2E74E-4643-4092-8BF3-E19CA4D04192}">
      <dsp:nvSpPr>
        <dsp:cNvPr id="0" name=""/>
        <dsp:cNvSpPr/>
      </dsp:nvSpPr>
      <dsp:spPr>
        <a:xfrm>
          <a:off x="0" y="3083165"/>
          <a:ext cx="4070747" cy="473850"/>
        </a:xfrm>
        <a:prstGeom prst="roundRect">
          <a:avLst/>
        </a:prstGeom>
        <a:gradFill rotWithShape="0">
          <a:gsLst>
            <a:gs pos="0">
              <a:schemeClr val="accent5">
                <a:hueOff val="4408145"/>
                <a:satOff val="10070"/>
                <a:lumOff val="-27899"/>
                <a:alphaOff val="0"/>
                <a:shade val="51000"/>
                <a:satMod val="130000"/>
              </a:schemeClr>
            </a:gs>
            <a:gs pos="80000">
              <a:schemeClr val="accent5">
                <a:hueOff val="4408145"/>
                <a:satOff val="10070"/>
                <a:lumOff val="-27899"/>
                <a:alphaOff val="0"/>
                <a:shade val="93000"/>
                <a:satMod val="130000"/>
              </a:schemeClr>
            </a:gs>
            <a:gs pos="100000">
              <a:schemeClr val="accent5">
                <a:hueOff val="4408145"/>
                <a:satOff val="10070"/>
                <a:lumOff val="-2789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Fair for all.</a:t>
          </a:r>
        </a:p>
      </dsp:txBody>
      <dsp:txXfrm>
        <a:off x="23131" y="3106296"/>
        <a:ext cx="4024485" cy="427588"/>
      </dsp:txXfrm>
    </dsp:sp>
    <dsp:sp modelId="{51396276-132B-4291-A632-97B718741814}">
      <dsp:nvSpPr>
        <dsp:cNvPr id="0" name=""/>
        <dsp:cNvSpPr/>
      </dsp:nvSpPr>
      <dsp:spPr>
        <a:xfrm>
          <a:off x="0" y="3591575"/>
          <a:ext cx="4070747" cy="473850"/>
        </a:xfrm>
        <a:prstGeom prst="round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kern="1200" dirty="0">
              <a:latin typeface="Calibri Light"/>
            </a:rPr>
            <a:t>Deadline for Firm and Insurance choices to be made by beginning of June Year 14.</a:t>
          </a:r>
        </a:p>
      </dsp:txBody>
      <dsp:txXfrm>
        <a:off x="23131" y="3614706"/>
        <a:ext cx="4024485" cy="427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D41B-054D-422B-B269-84A70B75F7B0}">
      <dsp:nvSpPr>
        <dsp:cNvPr id="0" name=""/>
        <dsp:cNvSpPr/>
      </dsp:nvSpPr>
      <dsp:spPr>
        <a:xfrm>
          <a:off x="0" y="2480"/>
          <a:ext cx="3750094" cy="31180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kern="1200" dirty="0">
              <a:latin typeface="Calibri Light" panose="020F0302020204030204"/>
            </a:rPr>
            <a:t>Ucas.com   - parent guidance available.</a:t>
          </a:r>
          <a:endParaRPr lang="en-GB" sz="1300" kern="1200" dirty="0"/>
        </a:p>
      </dsp:txBody>
      <dsp:txXfrm>
        <a:off x="15221" y="17701"/>
        <a:ext cx="3719652" cy="281363"/>
      </dsp:txXfrm>
    </dsp:sp>
    <dsp:sp modelId="{26DEA830-8BAF-4F10-804D-727712C22ECE}">
      <dsp:nvSpPr>
        <dsp:cNvPr id="0" name=""/>
        <dsp:cNvSpPr/>
      </dsp:nvSpPr>
      <dsp:spPr>
        <a:xfrm>
          <a:off x="0" y="351725"/>
          <a:ext cx="3750094" cy="311805"/>
        </a:xfrm>
        <a:prstGeom prst="roundRect">
          <a:avLst/>
        </a:prstGeom>
        <a:gradFill rotWithShape="0">
          <a:gsLst>
            <a:gs pos="0">
              <a:schemeClr val="accent5">
                <a:hueOff val="467531"/>
                <a:satOff val="1068"/>
                <a:lumOff val="-2959"/>
                <a:alphaOff val="0"/>
                <a:shade val="51000"/>
                <a:satMod val="130000"/>
              </a:schemeClr>
            </a:gs>
            <a:gs pos="80000">
              <a:schemeClr val="accent5">
                <a:hueOff val="467531"/>
                <a:satOff val="1068"/>
                <a:lumOff val="-2959"/>
                <a:alphaOff val="0"/>
                <a:shade val="93000"/>
                <a:satMod val="130000"/>
              </a:schemeClr>
            </a:gs>
            <a:gs pos="100000">
              <a:schemeClr val="accent5">
                <a:hueOff val="467531"/>
                <a:satOff val="1068"/>
                <a:lumOff val="-29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kern="1200" dirty="0">
              <a:latin typeface="Calibri Light" panose="020F0302020204030204"/>
            </a:rPr>
            <a:t>cao.ie</a:t>
          </a:r>
        </a:p>
      </dsp:txBody>
      <dsp:txXfrm>
        <a:off x="15221" y="366946"/>
        <a:ext cx="3719652" cy="281363"/>
      </dsp:txXfrm>
    </dsp:sp>
    <dsp:sp modelId="{50770185-59B3-4216-83B1-71E73671B425}">
      <dsp:nvSpPr>
        <dsp:cNvPr id="0" name=""/>
        <dsp:cNvSpPr/>
      </dsp:nvSpPr>
      <dsp:spPr>
        <a:xfrm>
          <a:off x="0" y="700970"/>
          <a:ext cx="3750094" cy="311805"/>
        </a:xfrm>
        <a:prstGeom prst="roundRect">
          <a:avLst/>
        </a:prstGeom>
        <a:gradFill rotWithShape="0">
          <a:gsLst>
            <a:gs pos="0">
              <a:schemeClr val="accent5">
                <a:hueOff val="935061"/>
                <a:satOff val="2136"/>
                <a:lumOff val="-5918"/>
                <a:alphaOff val="0"/>
                <a:shade val="51000"/>
                <a:satMod val="130000"/>
              </a:schemeClr>
            </a:gs>
            <a:gs pos="80000">
              <a:schemeClr val="accent5">
                <a:hueOff val="935061"/>
                <a:satOff val="2136"/>
                <a:lumOff val="-5918"/>
                <a:alphaOff val="0"/>
                <a:shade val="93000"/>
                <a:satMod val="130000"/>
              </a:schemeClr>
            </a:gs>
            <a:gs pos="100000">
              <a:schemeClr val="accent5">
                <a:hueOff val="935061"/>
                <a:satOff val="2136"/>
                <a:lumOff val="-59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opendays.com</a:t>
          </a:r>
          <a:endParaRPr lang="en-GB" sz="1300" kern="1200" dirty="0"/>
        </a:p>
      </dsp:txBody>
      <dsp:txXfrm>
        <a:off x="15221" y="716191"/>
        <a:ext cx="3719652" cy="281363"/>
      </dsp:txXfrm>
    </dsp:sp>
    <dsp:sp modelId="{E1D91D3B-8615-4A0F-B95F-69ADEE32A490}">
      <dsp:nvSpPr>
        <dsp:cNvPr id="0" name=""/>
        <dsp:cNvSpPr/>
      </dsp:nvSpPr>
      <dsp:spPr>
        <a:xfrm>
          <a:off x="0" y="1050215"/>
          <a:ext cx="3750094" cy="311805"/>
        </a:xfrm>
        <a:prstGeom prst="roundRect">
          <a:avLst/>
        </a:prstGeom>
        <a:gradFill rotWithShape="0">
          <a:gsLst>
            <a:gs pos="0">
              <a:schemeClr val="accent5">
                <a:hueOff val="1402592"/>
                <a:satOff val="3204"/>
                <a:lumOff val="-8877"/>
                <a:alphaOff val="0"/>
                <a:shade val="51000"/>
                <a:satMod val="130000"/>
              </a:schemeClr>
            </a:gs>
            <a:gs pos="80000">
              <a:schemeClr val="accent5">
                <a:hueOff val="1402592"/>
                <a:satOff val="3204"/>
                <a:lumOff val="-8877"/>
                <a:alphaOff val="0"/>
                <a:shade val="93000"/>
                <a:satMod val="130000"/>
              </a:schemeClr>
            </a:gs>
            <a:gs pos="100000">
              <a:schemeClr val="accent5">
                <a:hueOff val="1402592"/>
                <a:satOff val="3204"/>
                <a:lumOff val="-88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studentroom.com</a:t>
          </a:r>
          <a:endParaRPr lang="en-GB" sz="1300" kern="1200" dirty="0"/>
        </a:p>
      </dsp:txBody>
      <dsp:txXfrm>
        <a:off x="15221" y="1065436"/>
        <a:ext cx="3719652" cy="281363"/>
      </dsp:txXfrm>
    </dsp:sp>
    <dsp:sp modelId="{CF3FEB64-C9E3-4715-B90E-080376268A49}">
      <dsp:nvSpPr>
        <dsp:cNvPr id="0" name=""/>
        <dsp:cNvSpPr/>
      </dsp:nvSpPr>
      <dsp:spPr>
        <a:xfrm>
          <a:off x="0" y="1399460"/>
          <a:ext cx="3750094" cy="311805"/>
        </a:xfrm>
        <a:prstGeom prst="roundRect">
          <a:avLst/>
        </a:prstGeom>
        <a:gradFill rotWithShape="0">
          <a:gsLst>
            <a:gs pos="0">
              <a:schemeClr val="accent5">
                <a:hueOff val="1870122"/>
                <a:satOff val="4272"/>
                <a:lumOff val="-11836"/>
                <a:alphaOff val="0"/>
                <a:shade val="51000"/>
                <a:satMod val="130000"/>
              </a:schemeClr>
            </a:gs>
            <a:gs pos="80000">
              <a:schemeClr val="accent5">
                <a:hueOff val="1870122"/>
                <a:satOff val="4272"/>
                <a:lumOff val="-11836"/>
                <a:alphaOff val="0"/>
                <a:shade val="93000"/>
                <a:satMod val="130000"/>
              </a:schemeClr>
            </a:gs>
            <a:gs pos="100000">
              <a:schemeClr val="accent5">
                <a:hueOff val="1870122"/>
                <a:satOff val="4272"/>
                <a:lumOff val="-118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studentfinanceni.co.uk</a:t>
          </a:r>
          <a:endParaRPr lang="en-GB" sz="1300" kern="1200" dirty="0"/>
        </a:p>
      </dsp:txBody>
      <dsp:txXfrm>
        <a:off x="15221" y="1414681"/>
        <a:ext cx="3719652" cy="281363"/>
      </dsp:txXfrm>
    </dsp:sp>
    <dsp:sp modelId="{3B20F01F-BFF0-46F8-9006-572CAE480E78}">
      <dsp:nvSpPr>
        <dsp:cNvPr id="0" name=""/>
        <dsp:cNvSpPr/>
      </dsp:nvSpPr>
      <dsp:spPr>
        <a:xfrm>
          <a:off x="0" y="1748705"/>
          <a:ext cx="3750094" cy="311805"/>
        </a:xfrm>
        <a:prstGeom prst="roundRect">
          <a:avLst/>
        </a:prstGeom>
        <a:gradFill rotWithShape="0">
          <a:gsLst>
            <a:gs pos="0">
              <a:schemeClr val="accent5">
                <a:hueOff val="2337653"/>
                <a:satOff val="5340"/>
                <a:lumOff val="-14795"/>
                <a:alphaOff val="0"/>
                <a:shade val="51000"/>
                <a:satMod val="130000"/>
              </a:schemeClr>
            </a:gs>
            <a:gs pos="80000">
              <a:schemeClr val="accent5">
                <a:hueOff val="2337653"/>
                <a:satOff val="5340"/>
                <a:lumOff val="-14795"/>
                <a:alphaOff val="0"/>
                <a:shade val="93000"/>
                <a:satMod val="130000"/>
              </a:schemeClr>
            </a:gs>
            <a:gs pos="100000">
              <a:schemeClr val="accent5">
                <a:hueOff val="2337653"/>
                <a:satOff val="5340"/>
                <a:lumOff val="-14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kern="1200" dirty="0">
              <a:latin typeface="Calibri Light" panose="020F0302020204030204"/>
            </a:rPr>
            <a:t>completeuniversityguide.co.uk</a:t>
          </a:r>
        </a:p>
      </dsp:txBody>
      <dsp:txXfrm>
        <a:off x="15221" y="1763926"/>
        <a:ext cx="3719652" cy="281363"/>
      </dsp:txXfrm>
    </dsp:sp>
    <dsp:sp modelId="{38A2916D-F39C-4A92-943A-CCF247C9EC52}">
      <dsp:nvSpPr>
        <dsp:cNvPr id="0" name=""/>
        <dsp:cNvSpPr/>
      </dsp:nvSpPr>
      <dsp:spPr>
        <a:xfrm>
          <a:off x="0" y="2097950"/>
          <a:ext cx="3750094" cy="311805"/>
        </a:xfrm>
        <a:prstGeom prst="roundRect">
          <a:avLst/>
        </a:prstGeom>
        <a:gradFill rotWithShape="0">
          <a:gsLst>
            <a:gs pos="0">
              <a:schemeClr val="accent5">
                <a:hueOff val="2805183"/>
                <a:satOff val="6408"/>
                <a:lumOff val="-17754"/>
                <a:alphaOff val="0"/>
                <a:shade val="51000"/>
                <a:satMod val="130000"/>
              </a:schemeClr>
            </a:gs>
            <a:gs pos="80000">
              <a:schemeClr val="accent5">
                <a:hueOff val="2805183"/>
                <a:satOff val="6408"/>
                <a:lumOff val="-17754"/>
                <a:alphaOff val="0"/>
                <a:shade val="93000"/>
                <a:satMod val="130000"/>
              </a:schemeClr>
            </a:gs>
            <a:gs pos="100000">
              <a:schemeClr val="accent5">
                <a:hueOff val="2805183"/>
                <a:satOff val="6408"/>
                <a:lumOff val="-177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esu.org/our-work/secondary-school-exchange</a:t>
          </a:r>
          <a:endParaRPr lang="en-GB" sz="1300" kern="1200" dirty="0"/>
        </a:p>
      </dsp:txBody>
      <dsp:txXfrm>
        <a:off x="15221" y="2113171"/>
        <a:ext cx="3719652" cy="281363"/>
      </dsp:txXfrm>
    </dsp:sp>
    <dsp:sp modelId="{87C904B9-8AF1-4FCC-9367-330442587EE8}">
      <dsp:nvSpPr>
        <dsp:cNvPr id="0" name=""/>
        <dsp:cNvSpPr/>
      </dsp:nvSpPr>
      <dsp:spPr>
        <a:xfrm>
          <a:off x="0" y="2447195"/>
          <a:ext cx="3750094" cy="311805"/>
        </a:xfrm>
        <a:prstGeom prst="roundRect">
          <a:avLst/>
        </a:prstGeom>
        <a:gradFill rotWithShape="0">
          <a:gsLst>
            <a:gs pos="0">
              <a:schemeClr val="accent5">
                <a:hueOff val="3272714"/>
                <a:satOff val="7476"/>
                <a:lumOff val="-20713"/>
                <a:alphaOff val="0"/>
                <a:shade val="51000"/>
                <a:satMod val="130000"/>
              </a:schemeClr>
            </a:gs>
            <a:gs pos="80000">
              <a:schemeClr val="accent5">
                <a:hueOff val="3272714"/>
                <a:satOff val="7476"/>
                <a:lumOff val="-20713"/>
                <a:alphaOff val="0"/>
                <a:shade val="93000"/>
                <a:satMod val="130000"/>
              </a:schemeClr>
            </a:gs>
            <a:gs pos="100000">
              <a:schemeClr val="accent5">
                <a:hueOff val="3272714"/>
                <a:satOff val="7476"/>
                <a:lumOff val="-207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eunicas.co.uk</a:t>
          </a:r>
        </a:p>
      </dsp:txBody>
      <dsp:txXfrm>
        <a:off x="15221" y="2462416"/>
        <a:ext cx="3719652" cy="281363"/>
      </dsp:txXfrm>
    </dsp:sp>
    <dsp:sp modelId="{20F9155D-A869-4128-8FB7-AB9697A38CF2}">
      <dsp:nvSpPr>
        <dsp:cNvPr id="0" name=""/>
        <dsp:cNvSpPr/>
      </dsp:nvSpPr>
      <dsp:spPr>
        <a:xfrm>
          <a:off x="0" y="2796440"/>
          <a:ext cx="3750094" cy="311805"/>
        </a:xfrm>
        <a:prstGeom prst="roundRect">
          <a:avLst/>
        </a:prstGeom>
        <a:gradFill rotWithShape="0">
          <a:gsLst>
            <a:gs pos="0">
              <a:schemeClr val="accent5">
                <a:hueOff val="3740244"/>
                <a:satOff val="8544"/>
                <a:lumOff val="-23672"/>
                <a:alphaOff val="0"/>
                <a:shade val="51000"/>
                <a:satMod val="130000"/>
              </a:schemeClr>
            </a:gs>
            <a:gs pos="80000">
              <a:schemeClr val="accent5">
                <a:hueOff val="3740244"/>
                <a:satOff val="8544"/>
                <a:lumOff val="-23672"/>
                <a:alphaOff val="0"/>
                <a:shade val="93000"/>
                <a:satMod val="130000"/>
              </a:schemeClr>
            </a:gs>
            <a:gs pos="100000">
              <a:schemeClr val="accent5">
                <a:hueOff val="3740244"/>
                <a:satOff val="8544"/>
                <a:lumOff val="-236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kern="1200" dirty="0">
              <a:latin typeface="Calibri Light" panose="020F0302020204030204"/>
            </a:rPr>
            <a:t>qub.ac.uk</a:t>
          </a:r>
        </a:p>
      </dsp:txBody>
      <dsp:txXfrm>
        <a:off x="15221" y="2811661"/>
        <a:ext cx="3719652" cy="281363"/>
      </dsp:txXfrm>
    </dsp:sp>
    <dsp:sp modelId="{9A04B444-BA4E-4614-9207-1AEFB1C2ABA9}">
      <dsp:nvSpPr>
        <dsp:cNvPr id="0" name=""/>
        <dsp:cNvSpPr/>
      </dsp:nvSpPr>
      <dsp:spPr>
        <a:xfrm>
          <a:off x="0" y="3145686"/>
          <a:ext cx="3750094" cy="311805"/>
        </a:xfrm>
        <a:prstGeom prst="roundRect">
          <a:avLst/>
        </a:prstGeom>
        <a:gradFill rotWithShape="0">
          <a:gsLst>
            <a:gs pos="0">
              <a:schemeClr val="accent5">
                <a:hueOff val="4207775"/>
                <a:satOff val="9612"/>
                <a:lumOff val="-26631"/>
                <a:alphaOff val="0"/>
                <a:shade val="51000"/>
                <a:satMod val="130000"/>
              </a:schemeClr>
            </a:gs>
            <a:gs pos="80000">
              <a:schemeClr val="accent5">
                <a:hueOff val="4207775"/>
                <a:satOff val="9612"/>
                <a:lumOff val="-26631"/>
                <a:alphaOff val="0"/>
                <a:shade val="93000"/>
                <a:satMod val="130000"/>
              </a:schemeClr>
            </a:gs>
            <a:gs pos="100000">
              <a:schemeClr val="accent5">
                <a:hueOff val="4207775"/>
                <a:satOff val="9612"/>
                <a:lumOff val="-266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Ulster.ac.uk</a:t>
          </a:r>
          <a:endParaRPr lang="en-GB" sz="1300" kern="1200" dirty="0"/>
        </a:p>
      </dsp:txBody>
      <dsp:txXfrm>
        <a:off x="15221" y="3160907"/>
        <a:ext cx="3719652" cy="281363"/>
      </dsp:txXfrm>
    </dsp:sp>
    <dsp:sp modelId="{25F45C55-B34C-475B-8D3F-B5F08DCB1A2B}">
      <dsp:nvSpPr>
        <dsp:cNvPr id="0" name=""/>
        <dsp:cNvSpPr/>
      </dsp:nvSpPr>
      <dsp:spPr>
        <a:xfrm>
          <a:off x="0" y="3494931"/>
          <a:ext cx="3750094" cy="311805"/>
        </a:xfrm>
        <a:prstGeom prst="roundRect">
          <a:avLst/>
        </a:prstGeom>
        <a:gradFill rotWithShape="0">
          <a:gsLst>
            <a:gs pos="0">
              <a:schemeClr val="accent5">
                <a:hueOff val="4675305"/>
                <a:satOff val="10680"/>
                <a:lumOff val="-29590"/>
                <a:alphaOff val="0"/>
                <a:shade val="51000"/>
                <a:satMod val="130000"/>
              </a:schemeClr>
            </a:gs>
            <a:gs pos="80000">
              <a:schemeClr val="accent5">
                <a:hueOff val="4675305"/>
                <a:satOff val="10680"/>
                <a:lumOff val="-29590"/>
                <a:alphaOff val="0"/>
                <a:shade val="93000"/>
                <a:satMod val="130000"/>
              </a:schemeClr>
            </a:gs>
            <a:gs pos="100000">
              <a:schemeClr val="accent5">
                <a:hueOff val="4675305"/>
                <a:satOff val="10680"/>
                <a:lumOff val="-29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Calibri Light" panose="020F0302020204030204"/>
            </a:rPr>
            <a:t>Workplus.com</a:t>
          </a:r>
        </a:p>
      </dsp:txBody>
      <dsp:txXfrm>
        <a:off x="15221" y="3510152"/>
        <a:ext cx="3719652" cy="281363"/>
      </dsp:txXfrm>
    </dsp:sp>
    <dsp:sp modelId="{510269AE-8E78-42CF-9A61-B9AF264270E4}">
      <dsp:nvSpPr>
        <dsp:cNvPr id="0" name=""/>
        <dsp:cNvSpPr/>
      </dsp:nvSpPr>
      <dsp:spPr>
        <a:xfrm>
          <a:off x="0" y="3844176"/>
          <a:ext cx="3750094" cy="311805"/>
        </a:xfrm>
        <a:prstGeom prst="round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GB" sz="1300" kern="1200" dirty="0">
              <a:latin typeface="Calibri Light" panose="020F0302020204030204"/>
            </a:rPr>
            <a:t>Causeway Apprentices.com</a:t>
          </a:r>
        </a:p>
      </dsp:txBody>
      <dsp:txXfrm>
        <a:off x="15221" y="3859397"/>
        <a:ext cx="3719652" cy="281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960AB-0124-472D-9CCC-85B848FAF9B0}">
      <dsp:nvSpPr>
        <dsp:cNvPr id="0" name=""/>
        <dsp:cNvSpPr/>
      </dsp:nvSpPr>
      <dsp:spPr>
        <a:xfrm>
          <a:off x="2011806" y="730896"/>
          <a:ext cx="5015093" cy="5015093"/>
        </a:xfrm>
        <a:prstGeom prst="blockArc">
          <a:avLst>
            <a:gd name="adj1" fmla="val 12596897"/>
            <a:gd name="adj2" fmla="val 1619845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77670-33C9-4C0D-8882-FEC6A8308C21}">
      <dsp:nvSpPr>
        <dsp:cNvPr id="0" name=""/>
        <dsp:cNvSpPr/>
      </dsp:nvSpPr>
      <dsp:spPr>
        <a:xfrm>
          <a:off x="2010701" y="732813"/>
          <a:ext cx="5015093" cy="5015093"/>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F1D56-06B1-4CE2-B6A9-47347D1D08FC}">
      <dsp:nvSpPr>
        <dsp:cNvPr id="0" name=""/>
        <dsp:cNvSpPr/>
      </dsp:nvSpPr>
      <dsp:spPr>
        <a:xfrm>
          <a:off x="2010701" y="732813"/>
          <a:ext cx="5015093" cy="5015093"/>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7C2AD-8093-46DD-8374-44BD547F8700}">
      <dsp:nvSpPr>
        <dsp:cNvPr id="0" name=""/>
        <dsp:cNvSpPr/>
      </dsp:nvSpPr>
      <dsp:spPr>
        <a:xfrm>
          <a:off x="2044817" y="733050"/>
          <a:ext cx="5015093" cy="5015093"/>
        </a:xfrm>
        <a:prstGeom prst="blockArc">
          <a:avLst>
            <a:gd name="adj1" fmla="val 1823639"/>
            <a:gd name="adj2" fmla="val 5447855"/>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92AFE7-EC20-44B6-BB7D-92430473CB8F}">
      <dsp:nvSpPr>
        <dsp:cNvPr id="0" name=""/>
        <dsp:cNvSpPr/>
      </dsp:nvSpPr>
      <dsp:spPr>
        <a:xfrm>
          <a:off x="2027964" y="762239"/>
          <a:ext cx="5015093" cy="5015093"/>
        </a:xfrm>
        <a:prstGeom prst="blockArc">
          <a:avLst>
            <a:gd name="adj1" fmla="val 19752145"/>
            <a:gd name="adj2" fmla="val 1776361"/>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85809-8C5C-42E1-A021-AD5ABCCA908A}">
      <dsp:nvSpPr>
        <dsp:cNvPr id="0" name=""/>
        <dsp:cNvSpPr/>
      </dsp:nvSpPr>
      <dsp:spPr>
        <a:xfrm>
          <a:off x="2009596" y="730896"/>
          <a:ext cx="5015093" cy="5015093"/>
        </a:xfrm>
        <a:prstGeom prst="blockArc">
          <a:avLst>
            <a:gd name="adj1" fmla="val 16201550"/>
            <a:gd name="adj2" fmla="val 19803103"/>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77A95-19E4-4F49-9982-3D739CEF102D}">
      <dsp:nvSpPr>
        <dsp:cNvPr id="0" name=""/>
        <dsp:cNvSpPr/>
      </dsp:nvSpPr>
      <dsp:spPr>
        <a:xfrm>
          <a:off x="3393098" y="2115210"/>
          <a:ext cx="2250299" cy="22502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Living Costs</a:t>
          </a:r>
        </a:p>
      </dsp:txBody>
      <dsp:txXfrm>
        <a:off x="3722647" y="2444759"/>
        <a:ext cx="1591201" cy="1591201"/>
      </dsp:txXfrm>
    </dsp:sp>
    <dsp:sp modelId="{9A7E9E86-6358-48DD-8BCC-2C75222FDF41}">
      <dsp:nvSpPr>
        <dsp:cNvPr id="0" name=""/>
        <dsp:cNvSpPr/>
      </dsp:nvSpPr>
      <dsp:spPr>
        <a:xfrm>
          <a:off x="3730643" y="0"/>
          <a:ext cx="1575209" cy="15752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Travel Costs</a:t>
          </a:r>
        </a:p>
      </dsp:txBody>
      <dsp:txXfrm>
        <a:off x="3961327" y="230684"/>
        <a:ext cx="1113841" cy="1113841"/>
      </dsp:txXfrm>
    </dsp:sp>
    <dsp:sp modelId="{D9ABD056-8902-4613-9536-A45A004F6608}">
      <dsp:nvSpPr>
        <dsp:cNvPr id="0" name=""/>
        <dsp:cNvSpPr/>
      </dsp:nvSpPr>
      <dsp:spPr>
        <a:xfrm>
          <a:off x="5853132" y="1227335"/>
          <a:ext cx="1575209" cy="15752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Accommodation</a:t>
          </a:r>
        </a:p>
      </dsp:txBody>
      <dsp:txXfrm>
        <a:off x="6083816" y="1458019"/>
        <a:ext cx="1113841" cy="1113841"/>
      </dsp:txXfrm>
    </dsp:sp>
    <dsp:sp modelId="{5FE3A50C-9B13-4E2B-A4BF-59FCFB5BEC93}">
      <dsp:nvSpPr>
        <dsp:cNvPr id="0" name=""/>
        <dsp:cNvSpPr/>
      </dsp:nvSpPr>
      <dsp:spPr>
        <a:xfrm>
          <a:off x="5878771" y="3692977"/>
          <a:ext cx="1575209" cy="15752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Food</a:t>
          </a:r>
        </a:p>
      </dsp:txBody>
      <dsp:txXfrm>
        <a:off x="6109455" y="3923661"/>
        <a:ext cx="1113841" cy="1113841"/>
      </dsp:txXfrm>
    </dsp:sp>
    <dsp:sp modelId="{7432446C-B0D4-4F54-BDC2-61AC3D9480D6}">
      <dsp:nvSpPr>
        <dsp:cNvPr id="0" name=""/>
        <dsp:cNvSpPr/>
      </dsp:nvSpPr>
      <dsp:spPr>
        <a:xfrm>
          <a:off x="3730643" y="4903594"/>
          <a:ext cx="1575209" cy="15752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Books / ICT</a:t>
          </a:r>
        </a:p>
      </dsp:txBody>
      <dsp:txXfrm>
        <a:off x="3961327" y="5134278"/>
        <a:ext cx="1113841" cy="1113841"/>
      </dsp:txXfrm>
    </dsp:sp>
    <dsp:sp modelId="{985EC0E8-74AA-4398-A04E-A8A071B4B6C6}">
      <dsp:nvSpPr>
        <dsp:cNvPr id="0" name=""/>
        <dsp:cNvSpPr/>
      </dsp:nvSpPr>
      <dsp:spPr>
        <a:xfrm>
          <a:off x="1608154" y="3678174"/>
          <a:ext cx="1575209" cy="15752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Entertainment</a:t>
          </a:r>
        </a:p>
      </dsp:txBody>
      <dsp:txXfrm>
        <a:off x="1838838" y="3908858"/>
        <a:ext cx="1113841" cy="1113841"/>
      </dsp:txXfrm>
    </dsp:sp>
    <dsp:sp modelId="{1C0B3049-9381-49B7-B63F-B24D6899222C}">
      <dsp:nvSpPr>
        <dsp:cNvPr id="0" name=""/>
        <dsp:cNvSpPr/>
      </dsp:nvSpPr>
      <dsp:spPr>
        <a:xfrm>
          <a:off x="1608154" y="1227335"/>
          <a:ext cx="1575209" cy="15752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Clothes</a:t>
          </a:r>
        </a:p>
      </dsp:txBody>
      <dsp:txXfrm>
        <a:off x="1838838" y="1458019"/>
        <a:ext cx="1113841" cy="11138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6F1472C-85D6-4F83-AA7B-0A39784E0500}"/>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19459" name="Rectangle 3">
            <a:extLst>
              <a:ext uri="{FF2B5EF4-FFF2-40B4-BE49-F238E27FC236}">
                <a16:creationId xmlns:a16="http://schemas.microsoft.com/office/drawing/2014/main" id="{4E1D0E8B-33E7-47AB-A9B7-B4772B96C548}"/>
              </a:ext>
            </a:extLst>
          </p:cNvPr>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19460" name="Rectangle 4">
            <a:extLst>
              <a:ext uri="{FF2B5EF4-FFF2-40B4-BE49-F238E27FC236}">
                <a16:creationId xmlns:a16="http://schemas.microsoft.com/office/drawing/2014/main" id="{219AA90D-632E-4E29-B986-20ABD377A5F7}"/>
              </a:ext>
            </a:extLst>
          </p:cNvPr>
          <p:cNvSpPr>
            <a:spLocks noGrp="1" noChangeArrowheads="1"/>
          </p:cNvSpPr>
          <p:nvPr>
            <p:ph type="ftr" sz="quarter" idx="2"/>
          </p:nvPr>
        </p:nvSpPr>
        <p:spPr bwMode="auto">
          <a:xfrm>
            <a:off x="0" y="9432925"/>
            <a:ext cx="28908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19461" name="Rectangle 5">
            <a:extLst>
              <a:ext uri="{FF2B5EF4-FFF2-40B4-BE49-F238E27FC236}">
                <a16:creationId xmlns:a16="http://schemas.microsoft.com/office/drawing/2014/main" id="{6AE05B27-FEEF-4A32-B1A7-5B5A685F7A16}"/>
              </a:ext>
            </a:extLst>
          </p:cNvPr>
          <p:cNvSpPr>
            <a:spLocks noGrp="1" noChangeArrowheads="1"/>
          </p:cNvSpPr>
          <p:nvPr>
            <p:ph type="sldNum" sz="quarter" idx="3"/>
          </p:nvPr>
        </p:nvSpPr>
        <p:spPr bwMode="auto">
          <a:xfrm>
            <a:off x="3778250" y="9432925"/>
            <a:ext cx="28908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omic Sans MS" panose="030F0702030302020204" pitchFamily="66" charset="0"/>
              </a:defRPr>
            </a:lvl1pPr>
          </a:lstStyle>
          <a:p>
            <a:pPr>
              <a:defRPr/>
            </a:pPr>
            <a:fld id="{32291DCC-A467-45D2-AFAD-8B0C5E41352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E78B7C-535B-4409-A300-DD8AB43938C2}"/>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60186F98-D86B-49A4-8BE1-D3293E4E9FB3}"/>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AF90AB8A-3FB9-4A08-B860-D11962938D7F}" type="datetimeFigureOut">
              <a:rPr lang="en-US"/>
              <a:pPr>
                <a:defRPr/>
              </a:pPr>
              <a:t>9/18/2025</a:t>
            </a:fld>
            <a:endParaRPr lang="en-GB"/>
          </a:p>
        </p:txBody>
      </p:sp>
      <p:sp>
        <p:nvSpPr>
          <p:cNvPr id="4" name="Slide Image Placeholder 3">
            <a:extLst>
              <a:ext uri="{FF2B5EF4-FFF2-40B4-BE49-F238E27FC236}">
                <a16:creationId xmlns:a16="http://schemas.microsoft.com/office/drawing/2014/main" id="{11334DFF-5BCA-4FF2-AE12-830636F09440}"/>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48E3F19-FA70-4889-A4C9-ED889DE6A461}"/>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D9F3B5C-A7A9-4C43-8A48-5A2C402FF794}"/>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FF19BFD2-51BF-433B-A34C-0AAE7866F631}"/>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1A62B8D-83D0-4A28-8CA9-B0F2FA8B55F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5EF0325-E276-49DB-918E-91D3EBCB3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FE001AA-9FF7-42EF-9C65-B6A076B37CD3}"/>
              </a:ext>
            </a:extLst>
          </p:cNvPr>
          <p:cNvSpPr>
            <a:spLocks noGrp="1"/>
          </p:cNvSpPr>
          <p:nvPr>
            <p:ph type="body" idx="1"/>
          </p:nvPr>
        </p:nvSpPr>
        <p:spPr bwMode="auto">
          <a:xfrm>
            <a:off x="666750" y="4714875"/>
            <a:ext cx="53355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9156" name="Slide Number Placeholder 3">
            <a:extLst>
              <a:ext uri="{FF2B5EF4-FFF2-40B4-BE49-F238E27FC236}">
                <a16:creationId xmlns:a16="http://schemas.microsoft.com/office/drawing/2014/main" id="{22F9F672-A3FC-4AD4-A320-916FDEBA26E8}"/>
              </a:ext>
            </a:extLst>
          </p:cNvPr>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0F1B090-B07E-4AED-895F-898C6CE16BD8}" type="slidenum">
              <a:rPr lang="en-GB" altLang="en-US" sz="1200">
                <a:solidFill>
                  <a:srgbClr val="000000"/>
                </a:solidFill>
                <a:latin typeface="Calibri" panose="020F0502020204030204" pitchFamily="34" charset="0"/>
              </a:rPr>
              <a:pPr algn="r" eaLnBrk="1" hangingPunct="1"/>
              <a:t>39</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277DB3D-D06D-40E5-90E9-E4F3677859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3546B0D-D30D-497B-A10C-DD423636CDAA}"/>
              </a:ext>
            </a:extLst>
          </p:cNvPr>
          <p:cNvSpPr>
            <a:spLocks noGrp="1"/>
          </p:cNvSpPr>
          <p:nvPr>
            <p:ph type="body" idx="1"/>
          </p:nvPr>
        </p:nvSpPr>
        <p:spPr bwMode="auto">
          <a:xfrm>
            <a:off x="666750" y="4714875"/>
            <a:ext cx="53355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04" name="Slide Number Placeholder 3">
            <a:extLst>
              <a:ext uri="{FF2B5EF4-FFF2-40B4-BE49-F238E27FC236}">
                <a16:creationId xmlns:a16="http://schemas.microsoft.com/office/drawing/2014/main" id="{B2D7AF49-9088-46AB-BAAF-E6EF09AFF789}"/>
              </a:ext>
            </a:extLst>
          </p:cNvPr>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030BB33-406D-4F86-9499-34EC27C8B493}" type="slidenum">
              <a:rPr lang="en-GB" altLang="en-US" sz="1200">
                <a:solidFill>
                  <a:srgbClr val="000000"/>
                </a:solidFill>
                <a:latin typeface="Calibri" panose="020F0502020204030204" pitchFamily="34" charset="0"/>
              </a:rPr>
              <a:pPr algn="r" eaLnBrk="1" hangingPunct="1"/>
              <a:t>40</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8380CEA-EB4C-45FA-971C-189F1C472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DA3E9F5-2E46-4F7C-AFC6-1B518217EC1C}"/>
              </a:ext>
            </a:extLst>
          </p:cNvPr>
          <p:cNvSpPr>
            <a:spLocks noGrp="1"/>
          </p:cNvSpPr>
          <p:nvPr>
            <p:ph type="body" idx="1"/>
          </p:nvPr>
        </p:nvSpPr>
        <p:spPr bwMode="auto">
          <a:xfrm>
            <a:off x="666750" y="4714875"/>
            <a:ext cx="5335588"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3252" name="Slide Number Placeholder 3">
            <a:extLst>
              <a:ext uri="{FF2B5EF4-FFF2-40B4-BE49-F238E27FC236}">
                <a16:creationId xmlns:a16="http://schemas.microsoft.com/office/drawing/2014/main" id="{267F18B8-FC51-49B8-BC6A-AF38D398CBBE}"/>
              </a:ext>
            </a:extLst>
          </p:cNvPr>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83D3EF9-C101-4271-A0E2-E8AA6F724B60}" type="slidenum">
              <a:rPr lang="en-GB" altLang="en-US" sz="1200">
                <a:solidFill>
                  <a:srgbClr val="000000"/>
                </a:solidFill>
                <a:latin typeface="Calibri" panose="020F0502020204030204" pitchFamily="34" charset="0"/>
              </a:rPr>
              <a:pPr algn="r" eaLnBrk="1" hangingPunct="1"/>
              <a:t>41</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9FE6A64-172F-4AD4-B0CD-BD34A614285A}"/>
              </a:ext>
            </a:extLst>
          </p:cNvPr>
          <p:cNvSpPr txBox="1">
            <a:spLocks noGrp="1" noChangeArrowheads="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9E7E0F4-2A74-4A96-ADA7-4B928DA08330}" type="slidenum">
              <a:rPr lang="en-GB" altLang="en-GB" sz="1200">
                <a:solidFill>
                  <a:srgbClr val="000000"/>
                </a:solidFill>
                <a:latin typeface="Arial" panose="020B0604020202020204" pitchFamily="34" charset="0"/>
              </a:rPr>
              <a:pPr algn="r" eaLnBrk="1" hangingPunct="1"/>
              <a:t>46</a:t>
            </a:fld>
            <a:endParaRPr lang="en-GB" altLang="en-GB" sz="1200">
              <a:solidFill>
                <a:srgbClr val="000000"/>
              </a:solidFill>
              <a:latin typeface="Arial" panose="020B0604020202020204" pitchFamily="34" charset="0"/>
            </a:endParaRPr>
          </a:p>
        </p:txBody>
      </p:sp>
      <p:sp>
        <p:nvSpPr>
          <p:cNvPr id="58371" name="Rectangle 2">
            <a:extLst>
              <a:ext uri="{FF2B5EF4-FFF2-40B4-BE49-F238E27FC236}">
                <a16:creationId xmlns:a16="http://schemas.microsoft.com/office/drawing/2014/main" id="{98E2F6EE-5110-4538-AFCE-85C8DA48E7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57FAA49F-BAD0-4E5F-BC3C-B1F2709997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0778840-8746-473A-82D3-8FFE97DD0466}"/>
              </a:ext>
            </a:extLst>
          </p:cNvPr>
          <p:cNvSpPr txBox="1">
            <a:spLocks noGrp="1" noChangeArrowheads="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95EE068-CEF9-4082-8214-83C83B0CCA50}" type="slidenum">
              <a:rPr lang="en-GB" altLang="en-GB" sz="1200">
                <a:solidFill>
                  <a:srgbClr val="000000"/>
                </a:solidFill>
                <a:latin typeface="Arial" panose="020B0604020202020204" pitchFamily="34" charset="0"/>
              </a:rPr>
              <a:pPr algn="r" eaLnBrk="1" hangingPunct="1"/>
              <a:t>52</a:t>
            </a:fld>
            <a:endParaRPr lang="en-GB" altLang="en-GB" sz="1200">
              <a:solidFill>
                <a:srgbClr val="000000"/>
              </a:solidFill>
              <a:latin typeface="Arial" panose="020B0604020202020204" pitchFamily="34" charset="0"/>
            </a:endParaRPr>
          </a:p>
        </p:txBody>
      </p:sp>
      <p:sp>
        <p:nvSpPr>
          <p:cNvPr id="68611" name="Rectangle 2">
            <a:extLst>
              <a:ext uri="{FF2B5EF4-FFF2-40B4-BE49-F238E27FC236}">
                <a16:creationId xmlns:a16="http://schemas.microsoft.com/office/drawing/2014/main" id="{460EC88E-1DD6-45DB-AFE4-3403B3ABE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0CE394F8-A8C0-4C8F-8CBD-0346A92D69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EFF93B2-056C-4606-A1DA-7A792D39D6DA}"/>
              </a:ext>
            </a:extLst>
          </p:cNvPr>
          <p:cNvSpPr txBox="1">
            <a:spLocks noGrp="1" noChangeArrowheads="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2325A98-A8C0-4F73-8586-E14F5B68B686}" type="slidenum">
              <a:rPr lang="en-GB" altLang="en-GB" sz="1200">
                <a:solidFill>
                  <a:srgbClr val="000000"/>
                </a:solidFill>
                <a:latin typeface="Arial" panose="020B0604020202020204" pitchFamily="34" charset="0"/>
              </a:rPr>
              <a:pPr algn="r" eaLnBrk="1" hangingPunct="1"/>
              <a:t>54</a:t>
            </a:fld>
            <a:endParaRPr lang="en-GB" altLang="en-GB" sz="1200">
              <a:solidFill>
                <a:srgbClr val="000000"/>
              </a:solidFill>
              <a:latin typeface="Arial" panose="020B0604020202020204" pitchFamily="34" charset="0"/>
            </a:endParaRPr>
          </a:p>
        </p:txBody>
      </p:sp>
      <p:sp>
        <p:nvSpPr>
          <p:cNvPr id="71683" name="Rectangle 2">
            <a:extLst>
              <a:ext uri="{FF2B5EF4-FFF2-40B4-BE49-F238E27FC236}">
                <a16:creationId xmlns:a16="http://schemas.microsoft.com/office/drawing/2014/main" id="{C33A494E-1518-4FD9-9292-D0B496CBB1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0B434A67-F9B5-45C0-B288-CFADAEDFB7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10BA7BA-0F70-40AC-A70B-84BEC817D8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E4D9A9-2B39-43E6-9E95-EC2594896ED6}" type="slidenum">
              <a:rPr lang="en-GB" altLang="en-US" sz="1200">
                <a:solidFill>
                  <a:srgbClr val="000000"/>
                </a:solidFill>
                <a:latin typeface="Comic Sans MS" panose="030F0702030302020204" pitchFamily="66" charset="0"/>
              </a:rPr>
              <a:pPr eaLnBrk="1" hangingPunct="1"/>
              <a:t>55</a:t>
            </a:fld>
            <a:endParaRPr lang="en-GB" altLang="en-US" sz="1200">
              <a:solidFill>
                <a:srgbClr val="000000"/>
              </a:solidFill>
              <a:latin typeface="Comic Sans MS" panose="030F0702030302020204" pitchFamily="66" charset="0"/>
            </a:endParaRPr>
          </a:p>
        </p:txBody>
      </p:sp>
      <p:sp>
        <p:nvSpPr>
          <p:cNvPr id="73731" name="Rectangle 2">
            <a:extLst>
              <a:ext uri="{FF2B5EF4-FFF2-40B4-BE49-F238E27FC236}">
                <a16:creationId xmlns:a16="http://schemas.microsoft.com/office/drawing/2014/main" id="{AFC78B4A-2D43-40E0-BFFB-B9A3243F9C67}"/>
              </a:ext>
            </a:extLst>
          </p:cNvPr>
          <p:cNvSpPr>
            <a:spLocks noGrp="1" noRot="1" noChangeAspect="1" noChangeArrowheads="1" noTextEdit="1"/>
          </p:cNvSpPr>
          <p:nvPr>
            <p:ph type="sldImg"/>
          </p:nvPr>
        </p:nvSpPr>
        <p:spPr bwMode="auto">
          <a:xfrm>
            <a:off x="8524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BA9BE6DD-E349-44CA-967E-93013B3DA536}"/>
              </a:ext>
            </a:extLst>
          </p:cNvPr>
          <p:cNvSpPr>
            <a:spLocks noGrp="1" noChangeArrowheads="1"/>
          </p:cNvSpPr>
          <p:nvPr>
            <p:ph type="body" idx="1"/>
          </p:nvPr>
        </p:nvSpPr>
        <p:spPr bwMode="auto">
          <a:xfrm>
            <a:off x="889000" y="4716463"/>
            <a:ext cx="4891088"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1" rIns="91040" bIns="45521"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00B9978-88F7-413A-BF0A-4698F104FC4F}"/>
              </a:ext>
            </a:extLst>
          </p:cNvPr>
          <p:cNvSpPr txBox="1">
            <a:spLocks noGrp="1" noChangeArrowheads="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B0ED290-F8E7-41FE-8172-D18C9F838DC3}" type="slidenum">
              <a:rPr lang="en-GB" altLang="en-US" sz="1200">
                <a:solidFill>
                  <a:srgbClr val="000000"/>
                </a:solidFill>
                <a:latin typeface="Comic Sans MS" panose="030F0702030302020204" pitchFamily="66" charset="0"/>
              </a:rPr>
              <a:pPr algn="r" eaLnBrk="1" hangingPunct="1"/>
              <a:t>56</a:t>
            </a:fld>
            <a:endParaRPr lang="en-GB" altLang="en-US" sz="1200">
              <a:solidFill>
                <a:srgbClr val="000000"/>
              </a:solidFill>
              <a:latin typeface="Comic Sans MS" panose="030F0702030302020204" pitchFamily="66" charset="0"/>
            </a:endParaRPr>
          </a:p>
        </p:txBody>
      </p:sp>
      <p:sp>
        <p:nvSpPr>
          <p:cNvPr id="75779" name="Rectangle 2">
            <a:extLst>
              <a:ext uri="{FF2B5EF4-FFF2-40B4-BE49-F238E27FC236}">
                <a16:creationId xmlns:a16="http://schemas.microsoft.com/office/drawing/2014/main" id="{D10C922C-2759-4C56-A1B2-44AEEDA1C4CC}"/>
              </a:ext>
            </a:extLst>
          </p:cNvPr>
          <p:cNvSpPr>
            <a:spLocks noGrp="1" noRot="1" noChangeAspect="1" noChangeArrowheads="1" noTextEdit="1"/>
          </p:cNvSpPr>
          <p:nvPr>
            <p:ph type="sldImg"/>
          </p:nvPr>
        </p:nvSpPr>
        <p:spPr bwMode="auto">
          <a:xfrm>
            <a:off x="8524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703983DC-2547-4CD7-B935-3B7D96690845}"/>
              </a:ext>
            </a:extLst>
          </p:cNvPr>
          <p:cNvSpPr>
            <a:spLocks noGrp="1" noChangeArrowheads="1"/>
          </p:cNvSpPr>
          <p:nvPr>
            <p:ph type="body" idx="1"/>
          </p:nvPr>
        </p:nvSpPr>
        <p:spPr bwMode="auto">
          <a:xfrm>
            <a:off x="889000" y="4716463"/>
            <a:ext cx="4891088"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1" rIns="91040" bIns="45521"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09AF857-5941-4BBA-A8F7-1572FFECFC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0E3104-C9E9-4C5C-B565-0EE07B059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A19608-31CB-4BF7-8476-BC0A0E495FF9}"/>
              </a:ext>
            </a:extLst>
          </p:cNvPr>
          <p:cNvSpPr>
            <a:spLocks noGrp="1" noChangeArrowheads="1"/>
          </p:cNvSpPr>
          <p:nvPr>
            <p:ph type="sldNum" sz="quarter" idx="12"/>
          </p:nvPr>
        </p:nvSpPr>
        <p:spPr>
          <a:ln/>
        </p:spPr>
        <p:txBody>
          <a:bodyPr/>
          <a:lstStyle>
            <a:lvl1pPr>
              <a:defRPr/>
            </a:lvl1pPr>
          </a:lstStyle>
          <a:p>
            <a:pPr>
              <a:defRPr/>
            </a:pPr>
            <a:fld id="{6097BE46-F438-4B7A-92AF-916E70CE6CCB}" type="slidenum">
              <a:rPr lang="en-US" altLang="en-US"/>
              <a:pPr>
                <a:defRPr/>
              </a:pPr>
              <a:t>‹#›</a:t>
            </a:fld>
            <a:endParaRPr lang="en-US" altLang="en-US"/>
          </a:p>
        </p:txBody>
      </p:sp>
    </p:spTree>
    <p:extLst>
      <p:ext uri="{BB962C8B-B14F-4D97-AF65-F5344CB8AC3E}">
        <p14:creationId xmlns:p14="http://schemas.microsoft.com/office/powerpoint/2010/main" val="298616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3D4B2D-DEA9-43F5-9364-B40D0C0793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4C01E4-09D2-4AB8-8E80-3C9E1E2E1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06C7AE-85C4-45F8-9641-990849C732FF}"/>
              </a:ext>
            </a:extLst>
          </p:cNvPr>
          <p:cNvSpPr>
            <a:spLocks noGrp="1" noChangeArrowheads="1"/>
          </p:cNvSpPr>
          <p:nvPr>
            <p:ph type="sldNum" sz="quarter" idx="12"/>
          </p:nvPr>
        </p:nvSpPr>
        <p:spPr>
          <a:ln/>
        </p:spPr>
        <p:txBody>
          <a:bodyPr/>
          <a:lstStyle>
            <a:lvl1pPr>
              <a:defRPr/>
            </a:lvl1pPr>
          </a:lstStyle>
          <a:p>
            <a:pPr>
              <a:defRPr/>
            </a:pPr>
            <a:fld id="{B661A11E-410B-4266-9F77-C3328FDEB3DE}" type="slidenum">
              <a:rPr lang="en-US" altLang="en-US"/>
              <a:pPr>
                <a:defRPr/>
              </a:pPr>
              <a:t>‹#›</a:t>
            </a:fld>
            <a:endParaRPr lang="en-US" altLang="en-US"/>
          </a:p>
        </p:txBody>
      </p:sp>
    </p:spTree>
    <p:extLst>
      <p:ext uri="{BB962C8B-B14F-4D97-AF65-F5344CB8AC3E}">
        <p14:creationId xmlns:p14="http://schemas.microsoft.com/office/powerpoint/2010/main" val="37118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06F4F3-11A4-4ED7-8616-ECEADCD11D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175CDE-795F-40B9-B115-40BD64BF4A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971225-B6AA-498C-931B-3979E7BAAA0B}"/>
              </a:ext>
            </a:extLst>
          </p:cNvPr>
          <p:cNvSpPr>
            <a:spLocks noGrp="1" noChangeArrowheads="1"/>
          </p:cNvSpPr>
          <p:nvPr>
            <p:ph type="sldNum" sz="quarter" idx="12"/>
          </p:nvPr>
        </p:nvSpPr>
        <p:spPr>
          <a:ln/>
        </p:spPr>
        <p:txBody>
          <a:bodyPr/>
          <a:lstStyle>
            <a:lvl1pPr>
              <a:defRPr/>
            </a:lvl1pPr>
          </a:lstStyle>
          <a:p>
            <a:pPr>
              <a:defRPr/>
            </a:pPr>
            <a:fld id="{D3CB6D23-C663-4D18-9255-AEF543F919E5}" type="slidenum">
              <a:rPr lang="en-US" altLang="en-US"/>
              <a:pPr>
                <a:defRPr/>
              </a:pPr>
              <a:t>‹#›</a:t>
            </a:fld>
            <a:endParaRPr lang="en-US" altLang="en-US"/>
          </a:p>
        </p:txBody>
      </p:sp>
    </p:spTree>
    <p:extLst>
      <p:ext uri="{BB962C8B-B14F-4D97-AF65-F5344CB8AC3E}">
        <p14:creationId xmlns:p14="http://schemas.microsoft.com/office/powerpoint/2010/main" val="25784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64BAF6EA-6C79-4730-8D3A-322BBD90F996}"/>
              </a:ext>
            </a:extLst>
          </p:cNvPr>
          <p:cNvSpPr>
            <a:spLocks noGrp="1"/>
          </p:cNvSpPr>
          <p:nvPr>
            <p:ph type="dt" sz="half" idx="10"/>
          </p:nvPr>
        </p:nvSpPr>
        <p:spPr/>
        <p:txBody>
          <a:bodyPr/>
          <a:lstStyle>
            <a:lvl1pPr>
              <a:defRPr>
                <a:solidFill>
                  <a:srgbClr val="D1EAEE"/>
                </a:solidFill>
              </a:defRPr>
            </a:lvl1pPr>
          </a:lstStyle>
          <a:p>
            <a:pPr>
              <a:defRPr/>
            </a:pPr>
            <a:endParaRPr lang="en-US"/>
          </a:p>
        </p:txBody>
      </p:sp>
      <p:sp>
        <p:nvSpPr>
          <p:cNvPr id="5" name="Footer Placeholder 18">
            <a:extLst>
              <a:ext uri="{FF2B5EF4-FFF2-40B4-BE49-F238E27FC236}">
                <a16:creationId xmlns:a16="http://schemas.microsoft.com/office/drawing/2014/main" id="{A3BE0ACC-9359-4006-9885-0C6BEDB75829}"/>
              </a:ext>
            </a:extLst>
          </p:cNvPr>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a:extLst>
              <a:ext uri="{FF2B5EF4-FFF2-40B4-BE49-F238E27FC236}">
                <a16:creationId xmlns:a16="http://schemas.microsoft.com/office/drawing/2014/main" id="{DED51C73-533C-4358-A1C7-E1A061DC70EE}"/>
              </a:ext>
            </a:extLst>
          </p:cNvPr>
          <p:cNvSpPr>
            <a:spLocks noGrp="1"/>
          </p:cNvSpPr>
          <p:nvPr>
            <p:ph type="sldNum" sz="quarter" idx="12"/>
          </p:nvPr>
        </p:nvSpPr>
        <p:spPr/>
        <p:txBody>
          <a:bodyPr/>
          <a:lstStyle>
            <a:lvl1pPr>
              <a:defRPr smtClean="0">
                <a:solidFill>
                  <a:srgbClr val="D1EAEE"/>
                </a:solidFill>
              </a:defRPr>
            </a:lvl1pPr>
          </a:lstStyle>
          <a:p>
            <a:pPr>
              <a:defRPr/>
            </a:pPr>
            <a:fld id="{0E2361C5-F735-44C1-969A-95F76F9F528E}" type="slidenum">
              <a:rPr lang="en-GB" altLang="en-US"/>
              <a:pPr>
                <a:defRPr/>
              </a:pPr>
              <a:t>‹#›</a:t>
            </a:fld>
            <a:endParaRPr lang="en-GB" altLang="en-US"/>
          </a:p>
        </p:txBody>
      </p:sp>
    </p:spTree>
    <p:extLst>
      <p:ext uri="{BB962C8B-B14F-4D97-AF65-F5344CB8AC3E}">
        <p14:creationId xmlns:p14="http://schemas.microsoft.com/office/powerpoint/2010/main" val="23610421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0389A36-A036-43EE-BF3A-AC45D26CE2D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DB6971B-9496-4D98-B843-F026CE1669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3940424-2955-48D6-9D78-DF3D06F70C4E}"/>
              </a:ext>
            </a:extLst>
          </p:cNvPr>
          <p:cNvSpPr>
            <a:spLocks noGrp="1"/>
          </p:cNvSpPr>
          <p:nvPr>
            <p:ph type="sldNum" sz="quarter" idx="12"/>
          </p:nvPr>
        </p:nvSpPr>
        <p:spPr/>
        <p:txBody>
          <a:bodyPr/>
          <a:lstStyle>
            <a:lvl1pPr>
              <a:defRPr/>
            </a:lvl1pPr>
          </a:lstStyle>
          <a:p>
            <a:pPr>
              <a:defRPr/>
            </a:pPr>
            <a:fld id="{99435D44-0188-4CA5-B1FF-468950FBFACA}" type="slidenum">
              <a:rPr lang="en-GB" altLang="en-US"/>
              <a:pPr>
                <a:defRPr/>
              </a:pPr>
              <a:t>‹#›</a:t>
            </a:fld>
            <a:endParaRPr lang="en-GB" altLang="en-US"/>
          </a:p>
        </p:txBody>
      </p:sp>
    </p:spTree>
    <p:extLst>
      <p:ext uri="{BB962C8B-B14F-4D97-AF65-F5344CB8AC3E}">
        <p14:creationId xmlns:p14="http://schemas.microsoft.com/office/powerpoint/2010/main" val="407796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862E83CD-B8E7-4520-A84D-9003602EDF6A}"/>
              </a:ext>
            </a:extLst>
          </p:cNvPr>
          <p:cNvSpPr>
            <a:spLocks noGrp="1"/>
          </p:cNvSpPr>
          <p:nvPr>
            <p:ph type="dt" sz="half" idx="10"/>
          </p:nvPr>
        </p:nvSpPr>
        <p:spPr/>
        <p:txBody>
          <a:bodyPr/>
          <a:lstStyle>
            <a:lvl1pPr>
              <a:defRPr>
                <a:solidFill>
                  <a:srgbClr val="D1EAEE"/>
                </a:solidFill>
              </a:defRPr>
            </a:lvl1pPr>
          </a:lstStyle>
          <a:p>
            <a:pPr>
              <a:defRPr/>
            </a:pPr>
            <a:endParaRPr lang="en-US"/>
          </a:p>
        </p:txBody>
      </p:sp>
      <p:sp>
        <p:nvSpPr>
          <p:cNvPr id="5" name="Footer Placeholder 4">
            <a:extLst>
              <a:ext uri="{FF2B5EF4-FFF2-40B4-BE49-F238E27FC236}">
                <a16:creationId xmlns:a16="http://schemas.microsoft.com/office/drawing/2014/main" id="{0C6236A0-07F5-42C2-9CC3-F39477B8372C}"/>
              </a:ext>
            </a:extLst>
          </p:cNvPr>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a:extLst>
              <a:ext uri="{FF2B5EF4-FFF2-40B4-BE49-F238E27FC236}">
                <a16:creationId xmlns:a16="http://schemas.microsoft.com/office/drawing/2014/main" id="{7D631A81-9A25-432D-8E3F-8741BAF067DB}"/>
              </a:ext>
            </a:extLst>
          </p:cNvPr>
          <p:cNvSpPr>
            <a:spLocks noGrp="1"/>
          </p:cNvSpPr>
          <p:nvPr>
            <p:ph type="sldNum" sz="quarter" idx="12"/>
          </p:nvPr>
        </p:nvSpPr>
        <p:spPr/>
        <p:txBody>
          <a:bodyPr/>
          <a:lstStyle>
            <a:lvl1pPr>
              <a:defRPr smtClean="0">
                <a:solidFill>
                  <a:srgbClr val="D1EAEE"/>
                </a:solidFill>
              </a:defRPr>
            </a:lvl1pPr>
          </a:lstStyle>
          <a:p>
            <a:pPr>
              <a:defRPr/>
            </a:pPr>
            <a:fld id="{6FEEA1C5-4D0D-4735-8E51-8FB2EDD63067}" type="slidenum">
              <a:rPr lang="en-GB" altLang="en-US"/>
              <a:pPr>
                <a:defRPr/>
              </a:pPr>
              <a:t>‹#›</a:t>
            </a:fld>
            <a:endParaRPr lang="en-GB" altLang="en-US"/>
          </a:p>
        </p:txBody>
      </p:sp>
    </p:spTree>
    <p:extLst>
      <p:ext uri="{BB962C8B-B14F-4D97-AF65-F5344CB8AC3E}">
        <p14:creationId xmlns:p14="http://schemas.microsoft.com/office/powerpoint/2010/main" val="28668892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750A151-EFFC-40F1-B7E7-AE6C39582F4B}"/>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6924FC83-6556-4EE4-B662-DE5717CFB6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8FCD9522-50F4-4866-93C6-3B3A4FCCCABF}"/>
              </a:ext>
            </a:extLst>
          </p:cNvPr>
          <p:cNvSpPr>
            <a:spLocks noGrp="1"/>
          </p:cNvSpPr>
          <p:nvPr>
            <p:ph type="sldNum" sz="quarter" idx="12"/>
          </p:nvPr>
        </p:nvSpPr>
        <p:spPr/>
        <p:txBody>
          <a:bodyPr/>
          <a:lstStyle>
            <a:lvl1pPr>
              <a:defRPr/>
            </a:lvl1pPr>
          </a:lstStyle>
          <a:p>
            <a:pPr>
              <a:defRPr/>
            </a:pPr>
            <a:fld id="{8B58BA24-1D19-4827-B925-E59DA32F5E0F}" type="slidenum">
              <a:rPr lang="en-GB" altLang="en-US"/>
              <a:pPr>
                <a:defRPr/>
              </a:pPr>
              <a:t>‹#›</a:t>
            </a:fld>
            <a:endParaRPr lang="en-GB" altLang="en-US"/>
          </a:p>
        </p:txBody>
      </p:sp>
    </p:spTree>
    <p:extLst>
      <p:ext uri="{BB962C8B-B14F-4D97-AF65-F5344CB8AC3E}">
        <p14:creationId xmlns:p14="http://schemas.microsoft.com/office/powerpoint/2010/main" val="2957566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A9D9626-018E-4EA1-9D3D-8484F00CDE6C}"/>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0D06A1E0-333F-4808-8276-16BA807EEA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31C9E3E1-89F8-4B35-B72D-458A3596E5D9}"/>
              </a:ext>
            </a:extLst>
          </p:cNvPr>
          <p:cNvSpPr>
            <a:spLocks noGrp="1"/>
          </p:cNvSpPr>
          <p:nvPr>
            <p:ph type="sldNum" sz="quarter" idx="12"/>
          </p:nvPr>
        </p:nvSpPr>
        <p:spPr/>
        <p:txBody>
          <a:bodyPr/>
          <a:lstStyle>
            <a:lvl1pPr>
              <a:defRPr/>
            </a:lvl1pPr>
          </a:lstStyle>
          <a:p>
            <a:pPr>
              <a:defRPr/>
            </a:pPr>
            <a:fld id="{3C1A31F8-D3AC-4DDD-B175-D5D0EA6B1D3E}" type="slidenum">
              <a:rPr lang="en-GB" altLang="en-US"/>
              <a:pPr>
                <a:defRPr/>
              </a:pPr>
              <a:t>‹#›</a:t>
            </a:fld>
            <a:endParaRPr lang="en-GB" altLang="en-US"/>
          </a:p>
        </p:txBody>
      </p:sp>
    </p:spTree>
    <p:extLst>
      <p:ext uri="{BB962C8B-B14F-4D97-AF65-F5344CB8AC3E}">
        <p14:creationId xmlns:p14="http://schemas.microsoft.com/office/powerpoint/2010/main" val="249203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D1DD2053-5712-47F4-A4CC-6F57D6F113C3}"/>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C1F9C535-3602-4828-B81E-4C43F78D76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1E93F29C-5DDF-4085-BB9B-97B153A95DB9}"/>
              </a:ext>
            </a:extLst>
          </p:cNvPr>
          <p:cNvSpPr>
            <a:spLocks noGrp="1"/>
          </p:cNvSpPr>
          <p:nvPr>
            <p:ph type="sldNum" sz="quarter" idx="12"/>
          </p:nvPr>
        </p:nvSpPr>
        <p:spPr/>
        <p:txBody>
          <a:bodyPr/>
          <a:lstStyle>
            <a:lvl1pPr>
              <a:defRPr/>
            </a:lvl1pPr>
          </a:lstStyle>
          <a:p>
            <a:pPr>
              <a:defRPr/>
            </a:pPr>
            <a:fld id="{5FF4739E-8BC5-4858-ADDD-583D8678BE94}" type="slidenum">
              <a:rPr lang="en-GB" altLang="en-US"/>
              <a:pPr>
                <a:defRPr/>
              </a:pPr>
              <a:t>‹#›</a:t>
            </a:fld>
            <a:endParaRPr lang="en-GB" altLang="en-US"/>
          </a:p>
        </p:txBody>
      </p:sp>
    </p:spTree>
    <p:extLst>
      <p:ext uri="{BB962C8B-B14F-4D97-AF65-F5344CB8AC3E}">
        <p14:creationId xmlns:p14="http://schemas.microsoft.com/office/powerpoint/2010/main" val="4172022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011B611-6C06-4E54-A472-17187F6CE0C1}"/>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6059BEEA-DD1F-4566-A9DD-A3CF5ED4C65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3B80613-CC42-411A-977B-9D03AF860741}"/>
              </a:ext>
            </a:extLst>
          </p:cNvPr>
          <p:cNvSpPr>
            <a:spLocks noGrp="1"/>
          </p:cNvSpPr>
          <p:nvPr>
            <p:ph type="sldNum" sz="quarter" idx="12"/>
          </p:nvPr>
        </p:nvSpPr>
        <p:spPr/>
        <p:txBody>
          <a:bodyPr/>
          <a:lstStyle>
            <a:lvl1pPr>
              <a:defRPr/>
            </a:lvl1pPr>
          </a:lstStyle>
          <a:p>
            <a:pPr>
              <a:defRPr/>
            </a:pPr>
            <a:fld id="{1831DDE6-BA4A-4702-8A80-745F67EC24D4}" type="slidenum">
              <a:rPr lang="en-GB" altLang="en-US"/>
              <a:pPr>
                <a:defRPr/>
              </a:pPr>
              <a:t>‹#›</a:t>
            </a:fld>
            <a:endParaRPr lang="en-GB" altLang="en-US"/>
          </a:p>
        </p:txBody>
      </p:sp>
    </p:spTree>
    <p:extLst>
      <p:ext uri="{BB962C8B-B14F-4D97-AF65-F5344CB8AC3E}">
        <p14:creationId xmlns:p14="http://schemas.microsoft.com/office/powerpoint/2010/main" val="396219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5C3EC32-0F8C-4B3C-B5CB-015859496EE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D6408940-B6FA-47F6-9A40-42D892A993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EC855F0-BBB6-493B-ABA3-FDB556783209}"/>
              </a:ext>
            </a:extLst>
          </p:cNvPr>
          <p:cNvSpPr>
            <a:spLocks noGrp="1"/>
          </p:cNvSpPr>
          <p:nvPr>
            <p:ph type="sldNum" sz="quarter" idx="12"/>
          </p:nvPr>
        </p:nvSpPr>
        <p:spPr/>
        <p:txBody>
          <a:bodyPr/>
          <a:lstStyle>
            <a:lvl1pPr>
              <a:defRPr/>
            </a:lvl1pPr>
          </a:lstStyle>
          <a:p>
            <a:pPr>
              <a:defRPr/>
            </a:pPr>
            <a:fld id="{AC1DB891-9DD3-47A0-A96F-43AF65380D37}" type="slidenum">
              <a:rPr lang="en-GB" altLang="en-US"/>
              <a:pPr>
                <a:defRPr/>
              </a:pPr>
              <a:t>‹#›</a:t>
            </a:fld>
            <a:endParaRPr lang="en-GB" altLang="en-US"/>
          </a:p>
        </p:txBody>
      </p:sp>
    </p:spTree>
    <p:extLst>
      <p:ext uri="{BB962C8B-B14F-4D97-AF65-F5344CB8AC3E}">
        <p14:creationId xmlns:p14="http://schemas.microsoft.com/office/powerpoint/2010/main" val="36419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24FD33-A983-48C3-BEB3-CD6A9B1933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FEFD87-28EB-45C6-954C-43B558E804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AA10D-0914-4CAB-B85F-2F7A43A6436C}"/>
              </a:ext>
            </a:extLst>
          </p:cNvPr>
          <p:cNvSpPr>
            <a:spLocks noGrp="1" noChangeArrowheads="1"/>
          </p:cNvSpPr>
          <p:nvPr>
            <p:ph type="sldNum" sz="quarter" idx="12"/>
          </p:nvPr>
        </p:nvSpPr>
        <p:spPr>
          <a:ln/>
        </p:spPr>
        <p:txBody>
          <a:bodyPr/>
          <a:lstStyle>
            <a:lvl1pPr>
              <a:defRPr/>
            </a:lvl1pPr>
          </a:lstStyle>
          <a:p>
            <a:pPr>
              <a:defRPr/>
            </a:pPr>
            <a:fld id="{B92FE521-2DDE-40F3-8D69-BFF0C23503BC}" type="slidenum">
              <a:rPr lang="en-US" altLang="en-US"/>
              <a:pPr>
                <a:defRPr/>
              </a:pPr>
              <a:t>‹#›</a:t>
            </a:fld>
            <a:endParaRPr lang="en-US" altLang="en-US"/>
          </a:p>
        </p:txBody>
      </p:sp>
    </p:spTree>
    <p:extLst>
      <p:ext uri="{BB962C8B-B14F-4D97-AF65-F5344CB8AC3E}">
        <p14:creationId xmlns:p14="http://schemas.microsoft.com/office/powerpoint/2010/main" val="1429384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ED82928D-12DD-4CDE-8E1B-0106F48BA9B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omic Sans MS" pitchFamily="66" charset="0"/>
            </a:endParaRPr>
          </a:p>
        </p:txBody>
      </p:sp>
      <p:sp>
        <p:nvSpPr>
          <p:cNvPr id="6" name="Right Triangle 5">
            <a:extLst>
              <a:ext uri="{FF2B5EF4-FFF2-40B4-BE49-F238E27FC236}">
                <a16:creationId xmlns:a16="http://schemas.microsoft.com/office/drawing/2014/main" id="{5ABB0391-5E73-4893-ABAC-10C023AA198A}"/>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omic Sans MS" pitchFamily="66" charset="0"/>
            </a:endParaRPr>
          </a:p>
        </p:txBody>
      </p:sp>
      <p:sp>
        <p:nvSpPr>
          <p:cNvPr id="7" name="Freeform 15">
            <a:extLst>
              <a:ext uri="{FF2B5EF4-FFF2-40B4-BE49-F238E27FC236}">
                <a16:creationId xmlns:a16="http://schemas.microsoft.com/office/drawing/2014/main" id="{5B414CEB-9383-4FA7-B55B-0D3BCB8400D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mic Sans MS" pitchFamily="66" charset="0"/>
            </a:endParaRPr>
          </a:p>
        </p:txBody>
      </p:sp>
      <p:sp>
        <p:nvSpPr>
          <p:cNvPr id="8" name="Freeform 16">
            <a:extLst>
              <a:ext uri="{FF2B5EF4-FFF2-40B4-BE49-F238E27FC236}">
                <a16:creationId xmlns:a16="http://schemas.microsoft.com/office/drawing/2014/main" id="{C5B1D1AE-26F5-440E-849B-CC63170489CE}"/>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mic Sans MS" pitchFamily="66"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B4ABACF0-5629-4C52-81FC-55C7E4097AF1}"/>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736598A6-2A21-4DBC-83BB-236E4FE164E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82FDC40B-45D4-478E-AC1D-E1EFF04ABC64}"/>
              </a:ext>
            </a:extLst>
          </p:cNvPr>
          <p:cNvSpPr>
            <a:spLocks noGrp="1"/>
          </p:cNvSpPr>
          <p:nvPr>
            <p:ph type="sldNum" sz="quarter" idx="12"/>
          </p:nvPr>
        </p:nvSpPr>
        <p:spPr>
          <a:xfrm>
            <a:off x="8077200" y="6356350"/>
            <a:ext cx="609600" cy="365125"/>
          </a:xfrm>
        </p:spPr>
        <p:txBody>
          <a:bodyPr/>
          <a:lstStyle>
            <a:lvl1pPr>
              <a:defRPr smtClean="0"/>
            </a:lvl1pPr>
          </a:lstStyle>
          <a:p>
            <a:pPr>
              <a:defRPr/>
            </a:pPr>
            <a:fld id="{4A2FA09B-32FC-4247-A8E1-5AB02E75D48D}" type="slidenum">
              <a:rPr lang="en-GB" altLang="en-US"/>
              <a:pPr>
                <a:defRPr/>
              </a:pPr>
              <a:t>‹#›</a:t>
            </a:fld>
            <a:endParaRPr lang="en-GB" altLang="en-US"/>
          </a:p>
        </p:txBody>
      </p:sp>
    </p:spTree>
    <p:extLst>
      <p:ext uri="{BB962C8B-B14F-4D97-AF65-F5344CB8AC3E}">
        <p14:creationId xmlns:p14="http://schemas.microsoft.com/office/powerpoint/2010/main" val="621881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291D567-46C3-43A6-B658-00E7E2D479E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46F9F19E-511F-473C-833B-A9A1E3D4C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D50F793-88CC-4934-B366-FA612C1D2F05}"/>
              </a:ext>
            </a:extLst>
          </p:cNvPr>
          <p:cNvSpPr>
            <a:spLocks noGrp="1"/>
          </p:cNvSpPr>
          <p:nvPr>
            <p:ph type="sldNum" sz="quarter" idx="12"/>
          </p:nvPr>
        </p:nvSpPr>
        <p:spPr/>
        <p:txBody>
          <a:bodyPr/>
          <a:lstStyle>
            <a:lvl1pPr>
              <a:defRPr/>
            </a:lvl1pPr>
          </a:lstStyle>
          <a:p>
            <a:pPr>
              <a:defRPr/>
            </a:pPr>
            <a:fld id="{5A6252F5-D00C-4BFC-B031-A7F4B9DD0B07}" type="slidenum">
              <a:rPr lang="en-GB" altLang="en-US"/>
              <a:pPr>
                <a:defRPr/>
              </a:pPr>
              <a:t>‹#›</a:t>
            </a:fld>
            <a:endParaRPr lang="en-GB" altLang="en-US"/>
          </a:p>
        </p:txBody>
      </p:sp>
    </p:spTree>
    <p:extLst>
      <p:ext uri="{BB962C8B-B14F-4D97-AF65-F5344CB8AC3E}">
        <p14:creationId xmlns:p14="http://schemas.microsoft.com/office/powerpoint/2010/main" val="180084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C128FDD-8A31-4201-B943-2D08FC678E90}"/>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B3C16691-E2C8-4DC1-82C1-D42B43A313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677AEB9-174E-40FA-A9FE-B8D652B52160}"/>
              </a:ext>
            </a:extLst>
          </p:cNvPr>
          <p:cNvSpPr>
            <a:spLocks noGrp="1"/>
          </p:cNvSpPr>
          <p:nvPr>
            <p:ph type="sldNum" sz="quarter" idx="12"/>
          </p:nvPr>
        </p:nvSpPr>
        <p:spPr/>
        <p:txBody>
          <a:bodyPr/>
          <a:lstStyle>
            <a:lvl1pPr>
              <a:defRPr/>
            </a:lvl1pPr>
          </a:lstStyle>
          <a:p>
            <a:pPr>
              <a:defRPr/>
            </a:pPr>
            <a:fld id="{E658A932-32D0-4BE0-815C-A69025178DDE}" type="slidenum">
              <a:rPr lang="en-GB" altLang="en-US"/>
              <a:pPr>
                <a:defRPr/>
              </a:pPr>
              <a:t>‹#›</a:t>
            </a:fld>
            <a:endParaRPr lang="en-GB" altLang="en-US"/>
          </a:p>
        </p:txBody>
      </p:sp>
    </p:spTree>
    <p:extLst>
      <p:ext uri="{BB962C8B-B14F-4D97-AF65-F5344CB8AC3E}">
        <p14:creationId xmlns:p14="http://schemas.microsoft.com/office/powerpoint/2010/main" val="342128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EC15170-7F96-4C1A-B53D-E617A77FA274}"/>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6482B970-3BEA-417F-903F-315589AA39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9492C8DA-EB80-42FE-A5C7-98DA5980BC51}"/>
              </a:ext>
            </a:extLst>
          </p:cNvPr>
          <p:cNvSpPr>
            <a:spLocks noGrp="1"/>
          </p:cNvSpPr>
          <p:nvPr>
            <p:ph type="sldNum" sz="quarter" idx="12"/>
          </p:nvPr>
        </p:nvSpPr>
        <p:spPr/>
        <p:txBody>
          <a:bodyPr/>
          <a:lstStyle>
            <a:lvl1pPr>
              <a:defRPr/>
            </a:lvl1pPr>
          </a:lstStyle>
          <a:p>
            <a:pPr>
              <a:defRPr/>
            </a:pPr>
            <a:fld id="{F6FC9804-A12F-4644-B00E-547DB5021818}" type="slidenum">
              <a:rPr lang="en-GB" altLang="en-US"/>
              <a:pPr>
                <a:defRPr/>
              </a:pPr>
              <a:t>‹#›</a:t>
            </a:fld>
            <a:endParaRPr lang="en-GB" altLang="en-US"/>
          </a:p>
        </p:txBody>
      </p:sp>
    </p:spTree>
    <p:extLst>
      <p:ext uri="{BB962C8B-B14F-4D97-AF65-F5344CB8AC3E}">
        <p14:creationId xmlns:p14="http://schemas.microsoft.com/office/powerpoint/2010/main" val="44199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9">
            <a:extLst>
              <a:ext uri="{FF2B5EF4-FFF2-40B4-BE49-F238E27FC236}">
                <a16:creationId xmlns:a16="http://schemas.microsoft.com/office/drawing/2014/main" id="{1D41D460-9252-4CC4-AB50-96608D885C3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30DCC7C-A032-4FF2-92E1-1FF8421CB0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35DBF4F-C531-4A76-8A38-9FB623DF8962}"/>
              </a:ext>
            </a:extLst>
          </p:cNvPr>
          <p:cNvSpPr>
            <a:spLocks noGrp="1"/>
          </p:cNvSpPr>
          <p:nvPr>
            <p:ph type="sldNum" sz="quarter" idx="12"/>
          </p:nvPr>
        </p:nvSpPr>
        <p:spPr/>
        <p:txBody>
          <a:bodyPr/>
          <a:lstStyle>
            <a:lvl1pPr>
              <a:defRPr/>
            </a:lvl1pPr>
          </a:lstStyle>
          <a:p>
            <a:pPr>
              <a:defRPr/>
            </a:pPr>
            <a:fld id="{6CE3634F-3DC5-42F9-A4BF-6BC304D08324}" type="slidenum">
              <a:rPr lang="en-GB" altLang="en-US"/>
              <a:pPr>
                <a:defRPr/>
              </a:pPr>
              <a:t>‹#›</a:t>
            </a:fld>
            <a:endParaRPr lang="en-GB" altLang="en-US"/>
          </a:p>
        </p:txBody>
      </p:sp>
    </p:spTree>
    <p:extLst>
      <p:ext uri="{BB962C8B-B14F-4D97-AF65-F5344CB8AC3E}">
        <p14:creationId xmlns:p14="http://schemas.microsoft.com/office/powerpoint/2010/main" val="352260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09AF857-5941-4BBA-A8F7-1572FFECFC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0E3104-C9E9-4C5C-B565-0EE07B059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A19608-31CB-4BF7-8476-BC0A0E495FF9}"/>
              </a:ext>
            </a:extLst>
          </p:cNvPr>
          <p:cNvSpPr>
            <a:spLocks noGrp="1" noChangeArrowheads="1"/>
          </p:cNvSpPr>
          <p:nvPr>
            <p:ph type="sldNum" sz="quarter" idx="12"/>
          </p:nvPr>
        </p:nvSpPr>
        <p:spPr>
          <a:ln/>
        </p:spPr>
        <p:txBody>
          <a:bodyPr/>
          <a:lstStyle>
            <a:lvl1pPr>
              <a:defRPr/>
            </a:lvl1pPr>
          </a:lstStyle>
          <a:p>
            <a:pPr>
              <a:defRPr/>
            </a:pPr>
            <a:fld id="{6097BE46-F438-4B7A-92AF-916E70CE6CCB}" type="slidenum">
              <a:rPr lang="en-US" altLang="en-US"/>
              <a:pPr>
                <a:defRPr/>
              </a:pPr>
              <a:t>‹#›</a:t>
            </a:fld>
            <a:endParaRPr lang="en-US" altLang="en-US"/>
          </a:p>
        </p:txBody>
      </p:sp>
    </p:spTree>
    <p:extLst>
      <p:ext uri="{BB962C8B-B14F-4D97-AF65-F5344CB8AC3E}">
        <p14:creationId xmlns:p14="http://schemas.microsoft.com/office/powerpoint/2010/main" val="3572529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24FD33-A983-48C3-BEB3-CD6A9B1933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FEFD87-28EB-45C6-954C-43B558E804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AA10D-0914-4CAB-B85F-2F7A43A6436C}"/>
              </a:ext>
            </a:extLst>
          </p:cNvPr>
          <p:cNvSpPr>
            <a:spLocks noGrp="1" noChangeArrowheads="1"/>
          </p:cNvSpPr>
          <p:nvPr>
            <p:ph type="sldNum" sz="quarter" idx="12"/>
          </p:nvPr>
        </p:nvSpPr>
        <p:spPr>
          <a:ln/>
        </p:spPr>
        <p:txBody>
          <a:bodyPr/>
          <a:lstStyle>
            <a:lvl1pPr>
              <a:defRPr/>
            </a:lvl1pPr>
          </a:lstStyle>
          <a:p>
            <a:pPr>
              <a:defRPr/>
            </a:pPr>
            <a:fld id="{B92FE521-2DDE-40F3-8D69-BFF0C23503BC}" type="slidenum">
              <a:rPr lang="en-US" altLang="en-US"/>
              <a:pPr>
                <a:defRPr/>
              </a:pPr>
              <a:t>‹#›</a:t>
            </a:fld>
            <a:endParaRPr lang="en-US" altLang="en-US"/>
          </a:p>
        </p:txBody>
      </p:sp>
    </p:spTree>
    <p:extLst>
      <p:ext uri="{BB962C8B-B14F-4D97-AF65-F5344CB8AC3E}">
        <p14:creationId xmlns:p14="http://schemas.microsoft.com/office/powerpoint/2010/main" val="369646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4EA95A42-07BC-4275-AC16-64E08B2351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5DDE57-B4EA-48A6-A8EB-A76DF29FB2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53509A-CB80-4047-AA8F-4819F355ACD8}"/>
              </a:ext>
            </a:extLst>
          </p:cNvPr>
          <p:cNvSpPr>
            <a:spLocks noGrp="1" noChangeArrowheads="1"/>
          </p:cNvSpPr>
          <p:nvPr>
            <p:ph type="sldNum" sz="quarter" idx="12"/>
          </p:nvPr>
        </p:nvSpPr>
        <p:spPr>
          <a:ln/>
        </p:spPr>
        <p:txBody>
          <a:bodyPr/>
          <a:lstStyle>
            <a:lvl1pPr>
              <a:defRPr/>
            </a:lvl1pPr>
          </a:lstStyle>
          <a:p>
            <a:pPr>
              <a:defRPr/>
            </a:pPr>
            <a:fld id="{10BE21A9-AB54-4A10-9D96-7A63D5760382}" type="slidenum">
              <a:rPr lang="en-US" altLang="en-US"/>
              <a:pPr>
                <a:defRPr/>
              </a:pPr>
              <a:t>‹#›</a:t>
            </a:fld>
            <a:endParaRPr lang="en-US" altLang="en-US"/>
          </a:p>
        </p:txBody>
      </p:sp>
    </p:spTree>
    <p:extLst>
      <p:ext uri="{BB962C8B-B14F-4D97-AF65-F5344CB8AC3E}">
        <p14:creationId xmlns:p14="http://schemas.microsoft.com/office/powerpoint/2010/main" val="400634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A3153FF-0723-4AE9-8900-0C7449B245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94F87A-92B6-407F-AC8F-A745A878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40438B-2372-4654-9C00-999CCDB89780}"/>
              </a:ext>
            </a:extLst>
          </p:cNvPr>
          <p:cNvSpPr>
            <a:spLocks noGrp="1" noChangeArrowheads="1"/>
          </p:cNvSpPr>
          <p:nvPr>
            <p:ph type="sldNum" sz="quarter" idx="12"/>
          </p:nvPr>
        </p:nvSpPr>
        <p:spPr>
          <a:ln/>
        </p:spPr>
        <p:txBody>
          <a:bodyPr/>
          <a:lstStyle>
            <a:lvl1pPr>
              <a:defRPr/>
            </a:lvl1pPr>
          </a:lstStyle>
          <a:p>
            <a:pPr>
              <a:defRPr/>
            </a:pPr>
            <a:fld id="{C3F31C3E-E406-44DF-9BA5-DEE08ABAAF36}" type="slidenum">
              <a:rPr lang="en-US" altLang="en-US"/>
              <a:pPr>
                <a:defRPr/>
              </a:pPr>
              <a:t>‹#›</a:t>
            </a:fld>
            <a:endParaRPr lang="en-US" altLang="en-US"/>
          </a:p>
        </p:txBody>
      </p:sp>
    </p:spTree>
    <p:extLst>
      <p:ext uri="{BB962C8B-B14F-4D97-AF65-F5344CB8AC3E}">
        <p14:creationId xmlns:p14="http://schemas.microsoft.com/office/powerpoint/2010/main" val="102163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76A2B45-05CC-4027-B29E-9BBB10C050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BB1123-2274-423C-8764-9080721341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51D8E68-8330-4ABF-948E-C0DB06D0101C}"/>
              </a:ext>
            </a:extLst>
          </p:cNvPr>
          <p:cNvSpPr>
            <a:spLocks noGrp="1" noChangeArrowheads="1"/>
          </p:cNvSpPr>
          <p:nvPr>
            <p:ph type="sldNum" sz="quarter" idx="12"/>
          </p:nvPr>
        </p:nvSpPr>
        <p:spPr>
          <a:ln/>
        </p:spPr>
        <p:txBody>
          <a:bodyPr/>
          <a:lstStyle>
            <a:lvl1pPr>
              <a:defRPr/>
            </a:lvl1pPr>
          </a:lstStyle>
          <a:p>
            <a:pPr>
              <a:defRPr/>
            </a:pPr>
            <a:fld id="{F9F18067-4143-468C-BC2D-D78D0CCA43A2}" type="slidenum">
              <a:rPr lang="en-US" altLang="en-US"/>
              <a:pPr>
                <a:defRPr/>
              </a:pPr>
              <a:t>‹#›</a:t>
            </a:fld>
            <a:endParaRPr lang="en-US" altLang="en-US"/>
          </a:p>
        </p:txBody>
      </p:sp>
    </p:spTree>
    <p:extLst>
      <p:ext uri="{BB962C8B-B14F-4D97-AF65-F5344CB8AC3E}">
        <p14:creationId xmlns:p14="http://schemas.microsoft.com/office/powerpoint/2010/main" val="6247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A95A42-07BC-4275-AC16-64E08B2351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5DDE57-B4EA-48A6-A8EB-A76DF29FB2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53509A-CB80-4047-AA8F-4819F355ACD8}"/>
              </a:ext>
            </a:extLst>
          </p:cNvPr>
          <p:cNvSpPr>
            <a:spLocks noGrp="1" noChangeArrowheads="1"/>
          </p:cNvSpPr>
          <p:nvPr>
            <p:ph type="sldNum" sz="quarter" idx="12"/>
          </p:nvPr>
        </p:nvSpPr>
        <p:spPr>
          <a:ln/>
        </p:spPr>
        <p:txBody>
          <a:bodyPr/>
          <a:lstStyle>
            <a:lvl1pPr>
              <a:defRPr/>
            </a:lvl1pPr>
          </a:lstStyle>
          <a:p>
            <a:pPr>
              <a:defRPr/>
            </a:pPr>
            <a:fld id="{10BE21A9-AB54-4A10-9D96-7A63D5760382}" type="slidenum">
              <a:rPr lang="en-US" altLang="en-US"/>
              <a:pPr>
                <a:defRPr/>
              </a:pPr>
              <a:t>‹#›</a:t>
            </a:fld>
            <a:endParaRPr lang="en-US" altLang="en-US"/>
          </a:p>
        </p:txBody>
      </p:sp>
    </p:spTree>
    <p:extLst>
      <p:ext uri="{BB962C8B-B14F-4D97-AF65-F5344CB8AC3E}">
        <p14:creationId xmlns:p14="http://schemas.microsoft.com/office/powerpoint/2010/main" val="2001231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900B16-5A67-4B98-A450-4895202372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EA0EB3-82CF-4D8D-AAA8-B88DFB053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AA1255-1ED7-4989-8EAF-61DFA7B86B6E}"/>
              </a:ext>
            </a:extLst>
          </p:cNvPr>
          <p:cNvSpPr>
            <a:spLocks noGrp="1" noChangeArrowheads="1"/>
          </p:cNvSpPr>
          <p:nvPr>
            <p:ph type="sldNum" sz="quarter" idx="12"/>
          </p:nvPr>
        </p:nvSpPr>
        <p:spPr>
          <a:ln/>
        </p:spPr>
        <p:txBody>
          <a:bodyPr/>
          <a:lstStyle>
            <a:lvl1pPr>
              <a:defRPr/>
            </a:lvl1pPr>
          </a:lstStyle>
          <a:p>
            <a:pPr>
              <a:defRPr/>
            </a:pPr>
            <a:fld id="{6D19BA2F-8E2A-4EC5-846C-8E18487D0159}" type="slidenum">
              <a:rPr lang="en-US" altLang="en-US"/>
              <a:pPr>
                <a:defRPr/>
              </a:pPr>
              <a:t>‹#›</a:t>
            </a:fld>
            <a:endParaRPr lang="en-US" altLang="en-US"/>
          </a:p>
        </p:txBody>
      </p:sp>
    </p:spTree>
    <p:extLst>
      <p:ext uri="{BB962C8B-B14F-4D97-AF65-F5344CB8AC3E}">
        <p14:creationId xmlns:p14="http://schemas.microsoft.com/office/powerpoint/2010/main" val="1562340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61C394-30CE-4666-9111-FA9588F0E5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1B9698-71B8-4A22-8D27-76D73B375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8B9FC4-4C57-4A52-BB74-93674836CDC4}"/>
              </a:ext>
            </a:extLst>
          </p:cNvPr>
          <p:cNvSpPr>
            <a:spLocks noGrp="1" noChangeArrowheads="1"/>
          </p:cNvSpPr>
          <p:nvPr>
            <p:ph type="sldNum" sz="quarter" idx="12"/>
          </p:nvPr>
        </p:nvSpPr>
        <p:spPr>
          <a:ln/>
        </p:spPr>
        <p:txBody>
          <a:bodyPr/>
          <a:lstStyle>
            <a:lvl1pPr>
              <a:defRPr/>
            </a:lvl1pPr>
          </a:lstStyle>
          <a:p>
            <a:pPr>
              <a:defRPr/>
            </a:pPr>
            <a:fld id="{69763F49-82BB-4011-B95D-840EB98460CE}" type="slidenum">
              <a:rPr lang="en-US" altLang="en-US"/>
              <a:pPr>
                <a:defRPr/>
              </a:pPr>
              <a:t>‹#›</a:t>
            </a:fld>
            <a:endParaRPr lang="en-US" altLang="en-US"/>
          </a:p>
        </p:txBody>
      </p:sp>
    </p:spTree>
    <p:extLst>
      <p:ext uri="{BB962C8B-B14F-4D97-AF65-F5344CB8AC3E}">
        <p14:creationId xmlns:p14="http://schemas.microsoft.com/office/powerpoint/2010/main" val="4294585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4F11FC2B-E2B9-4604-819C-DA3A9DBB83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C3A8D5-A86D-4E17-926C-57B41C45F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BAE07D-BD59-45C9-98D8-7E36A4D9929B}"/>
              </a:ext>
            </a:extLst>
          </p:cNvPr>
          <p:cNvSpPr>
            <a:spLocks noGrp="1" noChangeArrowheads="1"/>
          </p:cNvSpPr>
          <p:nvPr>
            <p:ph type="sldNum" sz="quarter" idx="12"/>
          </p:nvPr>
        </p:nvSpPr>
        <p:spPr>
          <a:ln/>
        </p:spPr>
        <p:txBody>
          <a:bodyPr/>
          <a:lstStyle>
            <a:lvl1pPr>
              <a:defRPr/>
            </a:lvl1pPr>
          </a:lstStyle>
          <a:p>
            <a:pPr>
              <a:defRPr/>
            </a:pPr>
            <a:fld id="{5C1A24D2-E8B6-4B6A-95D7-41F89B97A36D}" type="slidenum">
              <a:rPr lang="en-US" altLang="en-US"/>
              <a:pPr>
                <a:defRPr/>
              </a:pPr>
              <a:t>‹#›</a:t>
            </a:fld>
            <a:endParaRPr lang="en-US" altLang="en-US"/>
          </a:p>
        </p:txBody>
      </p:sp>
    </p:spTree>
    <p:extLst>
      <p:ext uri="{BB962C8B-B14F-4D97-AF65-F5344CB8AC3E}">
        <p14:creationId xmlns:p14="http://schemas.microsoft.com/office/powerpoint/2010/main" val="625743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CED7599A-B406-444D-B843-603309D8C0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EB36A3-073D-45D9-AA26-839815ABA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749C60-9635-488D-A282-05CA417027BE}"/>
              </a:ext>
            </a:extLst>
          </p:cNvPr>
          <p:cNvSpPr>
            <a:spLocks noGrp="1" noChangeArrowheads="1"/>
          </p:cNvSpPr>
          <p:nvPr>
            <p:ph type="sldNum" sz="quarter" idx="12"/>
          </p:nvPr>
        </p:nvSpPr>
        <p:spPr>
          <a:ln/>
        </p:spPr>
        <p:txBody>
          <a:bodyPr/>
          <a:lstStyle>
            <a:lvl1pPr>
              <a:defRPr/>
            </a:lvl1pPr>
          </a:lstStyle>
          <a:p>
            <a:pPr>
              <a:defRPr/>
            </a:pPr>
            <a:fld id="{FB831AEC-CDA6-4BB5-9683-F1321F2CBAAD}" type="slidenum">
              <a:rPr lang="en-US" altLang="en-US"/>
              <a:pPr>
                <a:defRPr/>
              </a:pPr>
              <a:t>‹#›</a:t>
            </a:fld>
            <a:endParaRPr lang="en-US" altLang="en-US"/>
          </a:p>
        </p:txBody>
      </p:sp>
    </p:spTree>
    <p:extLst>
      <p:ext uri="{BB962C8B-B14F-4D97-AF65-F5344CB8AC3E}">
        <p14:creationId xmlns:p14="http://schemas.microsoft.com/office/powerpoint/2010/main" val="183508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3D4B2D-DEA9-43F5-9364-B40D0C0793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4C01E4-09D2-4AB8-8E80-3C9E1E2E1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06C7AE-85C4-45F8-9641-990849C732FF}"/>
              </a:ext>
            </a:extLst>
          </p:cNvPr>
          <p:cNvSpPr>
            <a:spLocks noGrp="1" noChangeArrowheads="1"/>
          </p:cNvSpPr>
          <p:nvPr>
            <p:ph type="sldNum" sz="quarter" idx="12"/>
          </p:nvPr>
        </p:nvSpPr>
        <p:spPr>
          <a:ln/>
        </p:spPr>
        <p:txBody>
          <a:bodyPr/>
          <a:lstStyle>
            <a:lvl1pPr>
              <a:defRPr/>
            </a:lvl1pPr>
          </a:lstStyle>
          <a:p>
            <a:pPr>
              <a:defRPr/>
            </a:pPr>
            <a:fld id="{B661A11E-410B-4266-9F77-C3328FDEB3DE}" type="slidenum">
              <a:rPr lang="en-US" altLang="en-US"/>
              <a:pPr>
                <a:defRPr/>
              </a:pPr>
              <a:t>‹#›</a:t>
            </a:fld>
            <a:endParaRPr lang="en-US" altLang="en-US"/>
          </a:p>
        </p:txBody>
      </p:sp>
    </p:spTree>
    <p:extLst>
      <p:ext uri="{BB962C8B-B14F-4D97-AF65-F5344CB8AC3E}">
        <p14:creationId xmlns:p14="http://schemas.microsoft.com/office/powerpoint/2010/main" val="913578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06F4F3-11A4-4ED7-8616-ECEADCD11D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175CDE-795F-40B9-B115-40BD64BF4A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971225-B6AA-498C-931B-3979E7BAAA0B}"/>
              </a:ext>
            </a:extLst>
          </p:cNvPr>
          <p:cNvSpPr>
            <a:spLocks noGrp="1" noChangeArrowheads="1"/>
          </p:cNvSpPr>
          <p:nvPr>
            <p:ph type="sldNum" sz="quarter" idx="12"/>
          </p:nvPr>
        </p:nvSpPr>
        <p:spPr>
          <a:ln/>
        </p:spPr>
        <p:txBody>
          <a:bodyPr/>
          <a:lstStyle>
            <a:lvl1pPr>
              <a:defRPr/>
            </a:lvl1pPr>
          </a:lstStyle>
          <a:p>
            <a:pPr>
              <a:defRPr/>
            </a:pPr>
            <a:fld id="{D3CB6D23-C663-4D18-9255-AEF543F919E5}" type="slidenum">
              <a:rPr lang="en-US" altLang="en-US"/>
              <a:pPr>
                <a:defRPr/>
              </a:pPr>
              <a:t>‹#›</a:t>
            </a:fld>
            <a:endParaRPr lang="en-US" altLang="en-US"/>
          </a:p>
        </p:txBody>
      </p:sp>
    </p:spTree>
    <p:extLst>
      <p:ext uri="{BB962C8B-B14F-4D97-AF65-F5344CB8AC3E}">
        <p14:creationId xmlns:p14="http://schemas.microsoft.com/office/powerpoint/2010/main" val="123402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A3153FF-0723-4AE9-8900-0C7449B245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94F87A-92B6-407F-AC8F-A745A878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40438B-2372-4654-9C00-999CCDB89780}"/>
              </a:ext>
            </a:extLst>
          </p:cNvPr>
          <p:cNvSpPr>
            <a:spLocks noGrp="1" noChangeArrowheads="1"/>
          </p:cNvSpPr>
          <p:nvPr>
            <p:ph type="sldNum" sz="quarter" idx="12"/>
          </p:nvPr>
        </p:nvSpPr>
        <p:spPr>
          <a:ln/>
        </p:spPr>
        <p:txBody>
          <a:bodyPr/>
          <a:lstStyle>
            <a:lvl1pPr>
              <a:defRPr/>
            </a:lvl1pPr>
          </a:lstStyle>
          <a:p>
            <a:pPr>
              <a:defRPr/>
            </a:pPr>
            <a:fld id="{C3F31C3E-E406-44DF-9BA5-DEE08ABAAF36}" type="slidenum">
              <a:rPr lang="en-US" altLang="en-US"/>
              <a:pPr>
                <a:defRPr/>
              </a:pPr>
              <a:t>‹#›</a:t>
            </a:fld>
            <a:endParaRPr lang="en-US" altLang="en-US"/>
          </a:p>
        </p:txBody>
      </p:sp>
    </p:spTree>
    <p:extLst>
      <p:ext uri="{BB962C8B-B14F-4D97-AF65-F5344CB8AC3E}">
        <p14:creationId xmlns:p14="http://schemas.microsoft.com/office/powerpoint/2010/main" val="147184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76A2B45-05CC-4027-B29E-9BBB10C050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BB1123-2274-423C-8764-9080721341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51D8E68-8330-4ABF-948E-C0DB06D0101C}"/>
              </a:ext>
            </a:extLst>
          </p:cNvPr>
          <p:cNvSpPr>
            <a:spLocks noGrp="1" noChangeArrowheads="1"/>
          </p:cNvSpPr>
          <p:nvPr>
            <p:ph type="sldNum" sz="quarter" idx="12"/>
          </p:nvPr>
        </p:nvSpPr>
        <p:spPr>
          <a:ln/>
        </p:spPr>
        <p:txBody>
          <a:bodyPr/>
          <a:lstStyle>
            <a:lvl1pPr>
              <a:defRPr/>
            </a:lvl1pPr>
          </a:lstStyle>
          <a:p>
            <a:pPr>
              <a:defRPr/>
            </a:pPr>
            <a:fld id="{F9F18067-4143-468C-BC2D-D78D0CCA43A2}" type="slidenum">
              <a:rPr lang="en-US" altLang="en-US"/>
              <a:pPr>
                <a:defRPr/>
              </a:pPr>
              <a:t>‹#›</a:t>
            </a:fld>
            <a:endParaRPr lang="en-US" altLang="en-US"/>
          </a:p>
        </p:txBody>
      </p:sp>
    </p:spTree>
    <p:extLst>
      <p:ext uri="{BB962C8B-B14F-4D97-AF65-F5344CB8AC3E}">
        <p14:creationId xmlns:p14="http://schemas.microsoft.com/office/powerpoint/2010/main" val="392910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900B16-5A67-4B98-A450-4895202372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EA0EB3-82CF-4D8D-AAA8-B88DFB053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AA1255-1ED7-4989-8EAF-61DFA7B86B6E}"/>
              </a:ext>
            </a:extLst>
          </p:cNvPr>
          <p:cNvSpPr>
            <a:spLocks noGrp="1" noChangeArrowheads="1"/>
          </p:cNvSpPr>
          <p:nvPr>
            <p:ph type="sldNum" sz="quarter" idx="12"/>
          </p:nvPr>
        </p:nvSpPr>
        <p:spPr>
          <a:ln/>
        </p:spPr>
        <p:txBody>
          <a:bodyPr/>
          <a:lstStyle>
            <a:lvl1pPr>
              <a:defRPr/>
            </a:lvl1pPr>
          </a:lstStyle>
          <a:p>
            <a:pPr>
              <a:defRPr/>
            </a:pPr>
            <a:fld id="{6D19BA2F-8E2A-4EC5-846C-8E18487D0159}" type="slidenum">
              <a:rPr lang="en-US" altLang="en-US"/>
              <a:pPr>
                <a:defRPr/>
              </a:pPr>
              <a:t>‹#›</a:t>
            </a:fld>
            <a:endParaRPr lang="en-US" altLang="en-US"/>
          </a:p>
        </p:txBody>
      </p:sp>
    </p:spTree>
    <p:extLst>
      <p:ext uri="{BB962C8B-B14F-4D97-AF65-F5344CB8AC3E}">
        <p14:creationId xmlns:p14="http://schemas.microsoft.com/office/powerpoint/2010/main" val="269981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61C394-30CE-4666-9111-FA9588F0E5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1B9698-71B8-4A22-8D27-76D73B375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8B9FC4-4C57-4A52-BB74-93674836CDC4}"/>
              </a:ext>
            </a:extLst>
          </p:cNvPr>
          <p:cNvSpPr>
            <a:spLocks noGrp="1" noChangeArrowheads="1"/>
          </p:cNvSpPr>
          <p:nvPr>
            <p:ph type="sldNum" sz="quarter" idx="12"/>
          </p:nvPr>
        </p:nvSpPr>
        <p:spPr>
          <a:ln/>
        </p:spPr>
        <p:txBody>
          <a:bodyPr/>
          <a:lstStyle>
            <a:lvl1pPr>
              <a:defRPr/>
            </a:lvl1pPr>
          </a:lstStyle>
          <a:p>
            <a:pPr>
              <a:defRPr/>
            </a:pPr>
            <a:fld id="{69763F49-82BB-4011-B95D-840EB98460CE}" type="slidenum">
              <a:rPr lang="en-US" altLang="en-US"/>
              <a:pPr>
                <a:defRPr/>
              </a:pPr>
              <a:t>‹#›</a:t>
            </a:fld>
            <a:endParaRPr lang="en-US" altLang="en-US"/>
          </a:p>
        </p:txBody>
      </p:sp>
    </p:spTree>
    <p:extLst>
      <p:ext uri="{BB962C8B-B14F-4D97-AF65-F5344CB8AC3E}">
        <p14:creationId xmlns:p14="http://schemas.microsoft.com/office/powerpoint/2010/main" val="276522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11FC2B-E2B9-4604-819C-DA3A9DBB83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C3A8D5-A86D-4E17-926C-57B41C45F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BAE07D-BD59-45C9-98D8-7E36A4D9929B}"/>
              </a:ext>
            </a:extLst>
          </p:cNvPr>
          <p:cNvSpPr>
            <a:spLocks noGrp="1" noChangeArrowheads="1"/>
          </p:cNvSpPr>
          <p:nvPr>
            <p:ph type="sldNum" sz="quarter" idx="12"/>
          </p:nvPr>
        </p:nvSpPr>
        <p:spPr>
          <a:ln/>
        </p:spPr>
        <p:txBody>
          <a:bodyPr/>
          <a:lstStyle>
            <a:lvl1pPr>
              <a:defRPr/>
            </a:lvl1pPr>
          </a:lstStyle>
          <a:p>
            <a:pPr>
              <a:defRPr/>
            </a:pPr>
            <a:fld id="{5C1A24D2-E8B6-4B6A-95D7-41F89B97A36D}" type="slidenum">
              <a:rPr lang="en-US" altLang="en-US"/>
              <a:pPr>
                <a:defRPr/>
              </a:pPr>
              <a:t>‹#›</a:t>
            </a:fld>
            <a:endParaRPr lang="en-US" altLang="en-US"/>
          </a:p>
        </p:txBody>
      </p:sp>
    </p:spTree>
    <p:extLst>
      <p:ext uri="{BB962C8B-B14F-4D97-AF65-F5344CB8AC3E}">
        <p14:creationId xmlns:p14="http://schemas.microsoft.com/office/powerpoint/2010/main" val="265711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D7599A-B406-444D-B843-603309D8C0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EB36A3-073D-45D9-AA26-839815ABA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749C60-9635-488D-A282-05CA417027BE}"/>
              </a:ext>
            </a:extLst>
          </p:cNvPr>
          <p:cNvSpPr>
            <a:spLocks noGrp="1" noChangeArrowheads="1"/>
          </p:cNvSpPr>
          <p:nvPr>
            <p:ph type="sldNum" sz="quarter" idx="12"/>
          </p:nvPr>
        </p:nvSpPr>
        <p:spPr>
          <a:ln/>
        </p:spPr>
        <p:txBody>
          <a:bodyPr/>
          <a:lstStyle>
            <a:lvl1pPr>
              <a:defRPr/>
            </a:lvl1pPr>
          </a:lstStyle>
          <a:p>
            <a:pPr>
              <a:defRPr/>
            </a:pPr>
            <a:fld id="{FB831AEC-CDA6-4BB5-9683-F1321F2CBAAD}" type="slidenum">
              <a:rPr lang="en-US" altLang="en-US"/>
              <a:pPr>
                <a:defRPr/>
              </a:pPr>
              <a:t>‹#›</a:t>
            </a:fld>
            <a:endParaRPr lang="en-US" altLang="en-US"/>
          </a:p>
        </p:txBody>
      </p:sp>
    </p:spTree>
    <p:extLst>
      <p:ext uri="{BB962C8B-B14F-4D97-AF65-F5344CB8AC3E}">
        <p14:creationId xmlns:p14="http://schemas.microsoft.com/office/powerpoint/2010/main" val="168921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782722-6E8C-47FA-8336-A3140138CF4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ABBCE85-91A7-444D-9E03-AC794A86019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4CD235-BB82-42CA-BEE4-E44995DB413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omic Sans MS" pitchFamily="66" charset="0"/>
              </a:defRPr>
            </a:lvl1pPr>
          </a:lstStyle>
          <a:p>
            <a:pPr>
              <a:defRPr/>
            </a:pPr>
            <a:endParaRPr lang="en-US"/>
          </a:p>
        </p:txBody>
      </p:sp>
      <p:sp>
        <p:nvSpPr>
          <p:cNvPr id="1029" name="Rectangle 5">
            <a:extLst>
              <a:ext uri="{FF2B5EF4-FFF2-40B4-BE49-F238E27FC236}">
                <a16:creationId xmlns:a16="http://schemas.microsoft.com/office/drawing/2014/main" id="{572399E1-01F4-4009-ADA2-1B76B1F7B70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omic Sans MS" pitchFamily="66" charset="0"/>
              </a:defRPr>
            </a:lvl1pPr>
          </a:lstStyle>
          <a:p>
            <a:pPr>
              <a:defRPr/>
            </a:pPr>
            <a:endParaRPr lang="en-US"/>
          </a:p>
        </p:txBody>
      </p:sp>
      <p:sp>
        <p:nvSpPr>
          <p:cNvPr id="1030" name="Rectangle 6">
            <a:extLst>
              <a:ext uri="{FF2B5EF4-FFF2-40B4-BE49-F238E27FC236}">
                <a16:creationId xmlns:a16="http://schemas.microsoft.com/office/drawing/2014/main" id="{DCCA2C53-1EBA-4778-9102-13F9AFB2877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Comic Sans MS" panose="030F0702030302020204" pitchFamily="66" charset="0"/>
              </a:defRPr>
            </a:lvl1pPr>
          </a:lstStyle>
          <a:p>
            <a:pPr>
              <a:defRPr/>
            </a:pPr>
            <a:fld id="{AB7CD6C0-0848-410F-8185-4EC9753DC2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Lst>
  <p:txStyles>
    <p:titleStyle>
      <a:lvl1pPr algn="ctr" rtl="0" eaLnBrk="0" fontAlgn="base" hangingPunct="0">
        <a:spcBef>
          <a:spcPct val="0"/>
        </a:spcBef>
        <a:spcAft>
          <a:spcPct val="0"/>
        </a:spcAft>
        <a:defRPr sz="4400">
          <a:solidFill>
            <a:schemeClr val="tx2"/>
          </a:solidFill>
          <a:latin typeface="Comic Sans MS" pitchFamily="66" charset="0"/>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mic Sans MS" pitchFamily="66" charset="0"/>
        </a:defRPr>
      </a:lvl2pPr>
      <a:lvl3pPr marL="1143000" indent="-228600" algn="l" rtl="0" eaLnBrk="0" fontAlgn="base" hangingPunct="0">
        <a:spcBef>
          <a:spcPct val="20000"/>
        </a:spcBef>
        <a:spcAft>
          <a:spcPct val="0"/>
        </a:spcAft>
        <a:buChar char="•"/>
        <a:defRPr sz="2400">
          <a:solidFill>
            <a:schemeClr val="tx1"/>
          </a:solidFill>
          <a:latin typeface="Comic Sans MS" pitchFamily="66" charset="0"/>
        </a:defRPr>
      </a:lvl3pPr>
      <a:lvl4pPr marL="1600200" indent="-228600" algn="l" rtl="0" eaLnBrk="0" fontAlgn="base" hangingPunct="0">
        <a:spcBef>
          <a:spcPct val="20000"/>
        </a:spcBef>
        <a:spcAft>
          <a:spcPct val="0"/>
        </a:spcAft>
        <a:buChar char="–"/>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2C0A6AF-14E0-435C-BA1B-381A5194AC0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mic Sans MS" pitchFamily="66" charset="0"/>
            </a:endParaRPr>
          </a:p>
        </p:txBody>
      </p:sp>
      <p:sp>
        <p:nvSpPr>
          <p:cNvPr id="8" name="Freeform 7">
            <a:extLst>
              <a:ext uri="{FF2B5EF4-FFF2-40B4-BE49-F238E27FC236}">
                <a16:creationId xmlns:a16="http://schemas.microsoft.com/office/drawing/2014/main" id="{4C5624CF-11E4-4AC8-AF4D-F0D3AAA05AEF}"/>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Comic Sans MS" pitchFamily="66" charset="0"/>
            </a:endParaRPr>
          </a:p>
        </p:txBody>
      </p:sp>
      <p:sp>
        <p:nvSpPr>
          <p:cNvPr id="1028" name="Title Placeholder 8">
            <a:extLst>
              <a:ext uri="{FF2B5EF4-FFF2-40B4-BE49-F238E27FC236}">
                <a16:creationId xmlns:a16="http://schemas.microsoft.com/office/drawing/2014/main" id="{8378A639-3E9A-467B-B465-6879769E4A66}"/>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8D4A2B7F-A619-43C9-B95C-B3C99F31456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91AF68F-6B72-40CF-A700-2E6DB3F110C6}"/>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mic Sans MS" pitchFamily="66" charset="0"/>
              </a:defRPr>
            </a:lvl1pPr>
          </a:lstStyle>
          <a:p>
            <a:pPr>
              <a:defRPr/>
            </a:pPr>
            <a:endParaRPr lang="en-US"/>
          </a:p>
        </p:txBody>
      </p:sp>
      <p:sp>
        <p:nvSpPr>
          <p:cNvPr id="22" name="Footer Placeholder 21">
            <a:extLst>
              <a:ext uri="{FF2B5EF4-FFF2-40B4-BE49-F238E27FC236}">
                <a16:creationId xmlns:a16="http://schemas.microsoft.com/office/drawing/2014/main" id="{4E5ACE8C-F3CC-46A1-A875-9EF6EFF63004}"/>
              </a:ext>
            </a:extLst>
          </p:cNvPr>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mic Sans MS" pitchFamily="66" charset="0"/>
              </a:defRPr>
            </a:lvl1pPr>
          </a:lstStyle>
          <a:p>
            <a:pPr>
              <a:defRPr/>
            </a:pPr>
            <a:endParaRPr lang="en-US"/>
          </a:p>
        </p:txBody>
      </p:sp>
      <p:sp>
        <p:nvSpPr>
          <p:cNvPr id="18" name="Slide Number Placeholder 17">
            <a:extLst>
              <a:ext uri="{FF2B5EF4-FFF2-40B4-BE49-F238E27FC236}">
                <a16:creationId xmlns:a16="http://schemas.microsoft.com/office/drawing/2014/main" id="{F2FDA481-0130-4149-A48B-D103B958A55F}"/>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045C75"/>
                </a:solidFill>
                <a:latin typeface="Comic Sans MS" panose="030F0702030302020204" pitchFamily="66" charset="0"/>
              </a:defRPr>
            </a:lvl1pPr>
          </a:lstStyle>
          <a:p>
            <a:pPr>
              <a:defRPr/>
            </a:pPr>
            <a:fld id="{D1296997-AB30-4E28-AC51-2F71AF8B9F33}" type="slidenum">
              <a:rPr lang="en-GB" altLang="en-US"/>
              <a:pPr>
                <a:defRPr/>
              </a:pPr>
              <a:t>‹#›</a:t>
            </a:fld>
            <a:endParaRPr lang="en-GB" altLang="en-US"/>
          </a:p>
        </p:txBody>
      </p:sp>
      <p:grpSp>
        <p:nvGrpSpPr>
          <p:cNvPr id="3081" name="Group 1">
            <a:extLst>
              <a:ext uri="{FF2B5EF4-FFF2-40B4-BE49-F238E27FC236}">
                <a16:creationId xmlns:a16="http://schemas.microsoft.com/office/drawing/2014/main" id="{5B16FE64-1A1F-414C-9AC2-72546B0BE35D}"/>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64662D0F-4BFB-4E91-98BF-CCA01520C48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Comic Sans MS" pitchFamily="66" charset="0"/>
              </a:endParaRPr>
            </a:p>
          </p:txBody>
        </p:sp>
        <p:sp>
          <p:nvSpPr>
            <p:cNvPr id="13" name="Freeform 12">
              <a:extLst>
                <a:ext uri="{FF2B5EF4-FFF2-40B4-BE49-F238E27FC236}">
                  <a16:creationId xmlns:a16="http://schemas.microsoft.com/office/drawing/2014/main" id="{59218C84-5A42-44EB-B292-4B7A1D41534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Comic Sans MS" pitchFamily="66" charset="0"/>
              </a:endParaRPr>
            </a:p>
          </p:txBody>
        </p:sp>
      </p:grpSp>
    </p:spTree>
  </p:cSld>
  <p:clrMap bg1="lt1" tx1="dk1" bg2="lt2" tx2="dk2" accent1="accent1" accent2="accent2" accent3="accent3" accent4="accent4" accent5="accent5" accent6="accent6" hlink="hlink" folHlink="folHlink"/>
  <p:sldLayoutIdLst>
    <p:sldLayoutId id="2147485014" r:id="rId1"/>
    <p:sldLayoutId id="2147484987" r:id="rId2"/>
    <p:sldLayoutId id="2147485015" r:id="rId3"/>
    <p:sldLayoutId id="2147484988" r:id="rId4"/>
    <p:sldLayoutId id="2147484989" r:id="rId5"/>
    <p:sldLayoutId id="2147484990" r:id="rId6"/>
    <p:sldLayoutId id="2147484991" r:id="rId7"/>
    <p:sldLayoutId id="2147484992" r:id="rId8"/>
    <p:sldLayoutId id="2147485016" r:id="rId9"/>
    <p:sldLayoutId id="2147484993" r:id="rId10"/>
    <p:sldLayoutId id="2147484994" r:id="rId11"/>
    <p:sldLayoutId id="2147484995" r:id="rId12"/>
    <p:sldLayoutId id="2147484996"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0" end="0"/>
                                            </p:txEl>
                                          </p:spTgt>
                                        </p:tgtEl>
                                        <p:attrNameLst>
                                          <p:attrName>style.visibility</p:attrName>
                                        </p:attrNameLst>
                                      </p:cBhvr>
                                      <p:to>
                                        <p:strVal val="visible"/>
                                      </p:to>
                                    </p:set>
                                    <p:animEffect transition="in" filter="fade">
                                      <p:cBhvr>
                                        <p:cTn id="12" dur="2000"/>
                                        <p:tgtEl>
                                          <p:spTgt spid="102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9">
                                            <p:txEl>
                                              <p:pRg st="1" end="1"/>
                                            </p:txEl>
                                          </p:spTgt>
                                        </p:tgtEl>
                                        <p:attrNameLst>
                                          <p:attrName>style.visibility</p:attrName>
                                        </p:attrNameLst>
                                      </p:cBhvr>
                                      <p:to>
                                        <p:strVal val="visible"/>
                                      </p:to>
                                    </p:set>
                                    <p:animEffect transition="in" filter="fade">
                                      <p:cBhvr>
                                        <p:cTn id="15" dur="2000"/>
                                        <p:tgtEl>
                                          <p:spTgt spid="102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9">
                                            <p:txEl>
                                              <p:pRg st="2" end="2"/>
                                            </p:txEl>
                                          </p:spTgt>
                                        </p:tgtEl>
                                        <p:attrNameLst>
                                          <p:attrName>style.visibility</p:attrName>
                                        </p:attrNameLst>
                                      </p:cBhvr>
                                      <p:to>
                                        <p:strVal val="visible"/>
                                      </p:to>
                                    </p:set>
                                    <p:animEffect transition="in" filter="fade">
                                      <p:cBhvr>
                                        <p:cTn id="18" dur="2000"/>
                                        <p:tgtEl>
                                          <p:spTgt spid="102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9">
                                            <p:txEl>
                                              <p:pRg st="3" end="3"/>
                                            </p:txEl>
                                          </p:spTgt>
                                        </p:tgtEl>
                                        <p:attrNameLst>
                                          <p:attrName>style.visibility</p:attrName>
                                        </p:attrNameLst>
                                      </p:cBhvr>
                                      <p:to>
                                        <p:strVal val="visible"/>
                                      </p:to>
                                    </p:set>
                                    <p:animEffect transition="in" filter="fade">
                                      <p:cBhvr>
                                        <p:cTn id="21" dur="2000"/>
                                        <p:tgtEl>
                                          <p:spTgt spid="102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9">
                                            <p:txEl>
                                              <p:pRg st="4" end="4"/>
                                            </p:txEl>
                                          </p:spTgt>
                                        </p:tgtEl>
                                        <p:attrNameLst>
                                          <p:attrName>style.visibility</p:attrName>
                                        </p:attrNameLst>
                                      </p:cBhvr>
                                      <p:to>
                                        <p:strVal val="visible"/>
                                      </p:to>
                                    </p:set>
                                    <p:animEffect transition="in" filter="fade">
                                      <p:cBhvr>
                                        <p:cTn id="24" dur="20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build="p">
        <p:tmplLst>
          <p:tmpl lvl="1">
            <p:tnLst>
              <p:par>
                <p:cTn presetID="10"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Comic Sans MS" pitchFamily="66" charset="0"/>
          <a:ea typeface="+mj-ea"/>
          <a:cs typeface="+mj-cs"/>
        </a:defRPr>
      </a:lvl1pPr>
      <a:lvl2pPr algn="l" rtl="0" eaLnBrk="0" fontAlgn="base" hangingPunct="0">
        <a:spcBef>
          <a:spcPct val="0"/>
        </a:spcBef>
        <a:spcAft>
          <a:spcPct val="0"/>
        </a:spcAft>
        <a:defRPr sz="5000">
          <a:solidFill>
            <a:schemeClr val="tx2"/>
          </a:solidFill>
          <a:latin typeface="Comic Sans MS" pitchFamily="66" charset="0"/>
        </a:defRPr>
      </a:lvl2pPr>
      <a:lvl3pPr algn="l" rtl="0" eaLnBrk="0" fontAlgn="base" hangingPunct="0">
        <a:spcBef>
          <a:spcPct val="0"/>
        </a:spcBef>
        <a:spcAft>
          <a:spcPct val="0"/>
        </a:spcAft>
        <a:defRPr sz="5000">
          <a:solidFill>
            <a:schemeClr val="tx2"/>
          </a:solidFill>
          <a:latin typeface="Comic Sans MS" pitchFamily="66" charset="0"/>
        </a:defRPr>
      </a:lvl3pPr>
      <a:lvl4pPr algn="l" rtl="0" eaLnBrk="0" fontAlgn="base" hangingPunct="0">
        <a:spcBef>
          <a:spcPct val="0"/>
        </a:spcBef>
        <a:spcAft>
          <a:spcPct val="0"/>
        </a:spcAft>
        <a:defRPr sz="5000">
          <a:solidFill>
            <a:schemeClr val="tx2"/>
          </a:solidFill>
          <a:latin typeface="Comic Sans MS" pitchFamily="66" charset="0"/>
        </a:defRPr>
      </a:lvl4pPr>
      <a:lvl5pPr algn="l" rtl="0" eaLnBrk="0" fontAlgn="base" hangingPunct="0">
        <a:spcBef>
          <a:spcPct val="0"/>
        </a:spcBef>
        <a:spcAft>
          <a:spcPct val="0"/>
        </a:spcAft>
        <a:defRPr sz="5000">
          <a:solidFill>
            <a:schemeClr val="tx2"/>
          </a:solidFill>
          <a:latin typeface="Comic Sans MS" pitchFamily="66" charset="0"/>
        </a:defRPr>
      </a:lvl5pPr>
      <a:lvl6pPr marL="457200" algn="l" rtl="0" fontAlgn="base">
        <a:spcBef>
          <a:spcPct val="0"/>
        </a:spcBef>
        <a:spcAft>
          <a:spcPct val="0"/>
        </a:spcAft>
        <a:defRPr sz="5000">
          <a:solidFill>
            <a:schemeClr val="tx2"/>
          </a:solidFill>
          <a:latin typeface="Comic Sans MS" pitchFamily="66" charset="0"/>
        </a:defRPr>
      </a:lvl6pPr>
      <a:lvl7pPr marL="914400" algn="l" rtl="0" fontAlgn="base">
        <a:spcBef>
          <a:spcPct val="0"/>
        </a:spcBef>
        <a:spcAft>
          <a:spcPct val="0"/>
        </a:spcAft>
        <a:defRPr sz="5000">
          <a:solidFill>
            <a:schemeClr val="tx2"/>
          </a:solidFill>
          <a:latin typeface="Comic Sans MS" pitchFamily="66" charset="0"/>
        </a:defRPr>
      </a:lvl7pPr>
      <a:lvl8pPr marL="1371600" algn="l" rtl="0" fontAlgn="base">
        <a:spcBef>
          <a:spcPct val="0"/>
        </a:spcBef>
        <a:spcAft>
          <a:spcPct val="0"/>
        </a:spcAft>
        <a:defRPr sz="5000">
          <a:solidFill>
            <a:schemeClr val="tx2"/>
          </a:solidFill>
          <a:latin typeface="Comic Sans MS" pitchFamily="66" charset="0"/>
        </a:defRPr>
      </a:lvl8pPr>
      <a:lvl9pPr marL="1828800" algn="l" rtl="0" fontAlgn="base">
        <a:spcBef>
          <a:spcPct val="0"/>
        </a:spcBef>
        <a:spcAft>
          <a:spcPct val="0"/>
        </a:spcAft>
        <a:defRPr sz="5000">
          <a:solidFill>
            <a:schemeClr val="tx2"/>
          </a:solidFill>
          <a:latin typeface="Comic Sans MS" pitchFamily="66" charset="0"/>
        </a:defRPr>
      </a:lvl9pPr>
    </p:titleStyle>
    <p:bodyStyle>
      <a:lvl1pPr marL="273050" indent="-273050" algn="l" rtl="0" eaLnBrk="0" fontAlgn="base" hangingPunct="0">
        <a:spcBef>
          <a:spcPct val="20000"/>
        </a:spcBef>
        <a:spcAft>
          <a:spcPct val="0"/>
        </a:spcAft>
        <a:buClr>
          <a:srgbClr val="0BD0D9"/>
        </a:buClr>
        <a:buSzPct val="95000"/>
        <a:buFont typeface="Comic Sans MS" panose="030F0702030302020204" pitchFamily="66" charset="0"/>
        <a:buChar char=""/>
        <a:defRPr sz="2600" kern="1200">
          <a:solidFill>
            <a:schemeClr val="tx1"/>
          </a:solidFill>
          <a:latin typeface="Comic Sans MS" pitchFamily="66" charset="0"/>
          <a:ea typeface="+mn-ea"/>
          <a:cs typeface="+mn-cs"/>
        </a:defRPr>
      </a:lvl1pPr>
      <a:lvl2pPr marL="639763" indent="-246063" algn="l" rtl="0" eaLnBrk="0" fontAlgn="base" hangingPunct="0">
        <a:spcBef>
          <a:spcPct val="20000"/>
        </a:spcBef>
        <a:spcAft>
          <a:spcPct val="0"/>
        </a:spcAft>
        <a:buClr>
          <a:schemeClr val="accent1"/>
        </a:buClr>
        <a:buSzPct val="85000"/>
        <a:buFont typeface="Comic Sans MS" panose="030F0702030302020204" pitchFamily="66" charset="0"/>
        <a:buChar char=""/>
        <a:defRPr sz="2400" kern="1200">
          <a:solidFill>
            <a:schemeClr val="tx1"/>
          </a:solidFill>
          <a:latin typeface="Comic Sans MS" pitchFamily="66" charset="0"/>
          <a:ea typeface="+mn-ea"/>
          <a:cs typeface="+mn-cs"/>
        </a:defRPr>
      </a:lvl2pPr>
      <a:lvl3pPr marL="914400" indent="-246063" algn="l" rtl="0" eaLnBrk="0" fontAlgn="base" hangingPunct="0">
        <a:spcBef>
          <a:spcPct val="20000"/>
        </a:spcBef>
        <a:spcAft>
          <a:spcPct val="0"/>
        </a:spcAft>
        <a:buClr>
          <a:schemeClr val="accent2"/>
        </a:buClr>
        <a:buSzPct val="70000"/>
        <a:buFont typeface="Comic Sans MS" panose="030F0702030302020204" pitchFamily="66" charset="0"/>
        <a:buChar char=""/>
        <a:defRPr sz="2100" kern="1200">
          <a:solidFill>
            <a:schemeClr val="tx1"/>
          </a:solidFill>
          <a:latin typeface="Comic Sans MS" pitchFamily="66" charset="0"/>
          <a:ea typeface="+mn-ea"/>
          <a:cs typeface="+mn-cs"/>
        </a:defRPr>
      </a:lvl3pPr>
      <a:lvl4pPr marL="1187450" indent="-209550" algn="l" rtl="0" eaLnBrk="0" fontAlgn="base" hangingPunct="0">
        <a:spcBef>
          <a:spcPct val="20000"/>
        </a:spcBef>
        <a:spcAft>
          <a:spcPct val="0"/>
        </a:spcAft>
        <a:buClr>
          <a:srgbClr val="0BD0D9"/>
        </a:buClr>
        <a:buSzPct val="65000"/>
        <a:buFont typeface="Comic Sans MS" panose="030F0702030302020204" pitchFamily="66" charset="0"/>
        <a:buChar char=""/>
        <a:defRPr sz="2000" kern="1200">
          <a:solidFill>
            <a:schemeClr val="tx1"/>
          </a:solidFill>
          <a:latin typeface="Comic Sans MS" pitchFamily="66" charset="0"/>
          <a:ea typeface="+mn-ea"/>
          <a:cs typeface="+mn-cs"/>
        </a:defRPr>
      </a:lvl4pPr>
      <a:lvl5pPr marL="1462088" indent="-209550" algn="l" rtl="0" eaLnBrk="0" fontAlgn="base" hangingPunct="0">
        <a:spcBef>
          <a:spcPct val="20000"/>
        </a:spcBef>
        <a:spcAft>
          <a:spcPct val="0"/>
        </a:spcAft>
        <a:buClr>
          <a:srgbClr val="10CF9B"/>
        </a:buClr>
        <a:buSzPct val="65000"/>
        <a:buFont typeface="Comic Sans MS" panose="030F0702030302020204" pitchFamily="66" charset="0"/>
        <a:buChar char=""/>
        <a:defRPr sz="2000" kern="1200">
          <a:solidFill>
            <a:schemeClr val="tx1"/>
          </a:solidFill>
          <a:latin typeface="Comic Sans MS" pitchFamily="66"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782722-6E8C-47FA-8336-A3140138CF4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ABBCE85-91A7-444D-9E03-AC794A86019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4CD235-BB82-42CA-BEE4-E44995DB413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Comic Sans MS" pitchFamily="66" charset="0"/>
              </a:defRPr>
            </a:lvl1pPr>
          </a:lstStyle>
          <a:p>
            <a:pPr>
              <a:defRPr/>
            </a:pPr>
            <a:endParaRPr lang="en-US"/>
          </a:p>
        </p:txBody>
      </p:sp>
      <p:sp>
        <p:nvSpPr>
          <p:cNvPr id="1029" name="Rectangle 5">
            <a:extLst>
              <a:ext uri="{FF2B5EF4-FFF2-40B4-BE49-F238E27FC236}">
                <a16:creationId xmlns:a16="http://schemas.microsoft.com/office/drawing/2014/main" id="{572399E1-01F4-4009-ADA2-1B76B1F7B70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Comic Sans MS" pitchFamily="66" charset="0"/>
              </a:defRPr>
            </a:lvl1pPr>
          </a:lstStyle>
          <a:p>
            <a:pPr>
              <a:defRPr/>
            </a:pPr>
            <a:endParaRPr lang="en-US"/>
          </a:p>
        </p:txBody>
      </p:sp>
      <p:sp>
        <p:nvSpPr>
          <p:cNvPr id="1030" name="Rectangle 6">
            <a:extLst>
              <a:ext uri="{FF2B5EF4-FFF2-40B4-BE49-F238E27FC236}">
                <a16:creationId xmlns:a16="http://schemas.microsoft.com/office/drawing/2014/main" id="{DCCA2C53-1EBA-4778-9102-13F9AFB2877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smtClean="0">
                <a:latin typeface="Comic Sans MS" panose="030F0702030302020204" pitchFamily="66" charset="0"/>
              </a:defRPr>
            </a:lvl1pPr>
          </a:lstStyle>
          <a:p>
            <a:pPr>
              <a:defRPr/>
            </a:pPr>
            <a:fld id="{AB7CD6C0-0848-410F-8185-4EC9753DC280}" type="slidenum">
              <a:rPr lang="en-US" altLang="en-US"/>
              <a:pPr>
                <a:defRPr/>
              </a:pPr>
              <a:t>‹#›</a:t>
            </a:fld>
            <a:endParaRPr lang="en-US" altLang="en-US"/>
          </a:p>
        </p:txBody>
      </p:sp>
    </p:spTree>
    <p:extLst>
      <p:ext uri="{BB962C8B-B14F-4D97-AF65-F5344CB8AC3E}">
        <p14:creationId xmlns:p14="http://schemas.microsoft.com/office/powerpoint/2010/main" val="3000108014"/>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txStyles>
    <p:titleStyle>
      <a:lvl1pPr algn="ctr" rtl="0" eaLnBrk="0" fontAlgn="base" hangingPunct="0">
        <a:spcBef>
          <a:spcPct val="0"/>
        </a:spcBef>
        <a:spcAft>
          <a:spcPct val="0"/>
        </a:spcAft>
        <a:defRPr sz="3300">
          <a:solidFill>
            <a:schemeClr val="tx2"/>
          </a:solidFill>
          <a:latin typeface="Comic Sans MS" pitchFamily="66" charset="0"/>
          <a:ea typeface="+mj-ea"/>
          <a:cs typeface="+mj-cs"/>
        </a:defRPr>
      </a:lvl1pPr>
      <a:lvl2pPr algn="ctr" rtl="0" eaLnBrk="0" fontAlgn="base" hangingPunct="0">
        <a:spcBef>
          <a:spcPct val="0"/>
        </a:spcBef>
        <a:spcAft>
          <a:spcPct val="0"/>
        </a:spcAft>
        <a:defRPr sz="3300">
          <a:solidFill>
            <a:schemeClr val="tx2"/>
          </a:solidFill>
          <a:latin typeface="Comic Sans MS" pitchFamily="66" charset="0"/>
        </a:defRPr>
      </a:lvl2pPr>
      <a:lvl3pPr algn="ctr" rtl="0" eaLnBrk="0" fontAlgn="base" hangingPunct="0">
        <a:spcBef>
          <a:spcPct val="0"/>
        </a:spcBef>
        <a:spcAft>
          <a:spcPct val="0"/>
        </a:spcAft>
        <a:defRPr sz="3300">
          <a:solidFill>
            <a:schemeClr val="tx2"/>
          </a:solidFill>
          <a:latin typeface="Comic Sans MS" pitchFamily="66" charset="0"/>
        </a:defRPr>
      </a:lvl3pPr>
      <a:lvl4pPr algn="ctr" rtl="0" eaLnBrk="0" fontAlgn="base" hangingPunct="0">
        <a:spcBef>
          <a:spcPct val="0"/>
        </a:spcBef>
        <a:spcAft>
          <a:spcPct val="0"/>
        </a:spcAft>
        <a:defRPr sz="3300">
          <a:solidFill>
            <a:schemeClr val="tx2"/>
          </a:solidFill>
          <a:latin typeface="Comic Sans MS" pitchFamily="66" charset="0"/>
        </a:defRPr>
      </a:lvl4pPr>
      <a:lvl5pPr algn="ctr" rtl="0" eaLnBrk="0" fontAlgn="base" hangingPunct="0">
        <a:spcBef>
          <a:spcPct val="0"/>
        </a:spcBef>
        <a:spcAft>
          <a:spcPct val="0"/>
        </a:spcAft>
        <a:defRPr sz="3300">
          <a:solidFill>
            <a:schemeClr val="tx2"/>
          </a:solidFill>
          <a:latin typeface="Comic Sans MS" pitchFamily="66"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Comic Sans MS" pitchFamily="66"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omic Sans MS" pitchFamily="66" charset="0"/>
        </a:defRPr>
      </a:lvl2pPr>
      <a:lvl3pPr marL="857250" indent="-171450" algn="l" rtl="0" eaLnBrk="0" fontAlgn="base" hangingPunct="0">
        <a:spcBef>
          <a:spcPct val="20000"/>
        </a:spcBef>
        <a:spcAft>
          <a:spcPct val="0"/>
        </a:spcAft>
        <a:buChar char="•"/>
        <a:defRPr sz="1800">
          <a:solidFill>
            <a:schemeClr val="tx1"/>
          </a:solidFill>
          <a:latin typeface="Comic Sans MS" pitchFamily="66" charset="0"/>
        </a:defRPr>
      </a:lvl3pPr>
      <a:lvl4pPr marL="1200150" indent="-171450" algn="l" rtl="0" eaLnBrk="0" fontAlgn="base" hangingPunct="0">
        <a:spcBef>
          <a:spcPct val="20000"/>
        </a:spcBef>
        <a:spcAft>
          <a:spcPct val="0"/>
        </a:spcAft>
        <a:buChar char="–"/>
        <a:defRPr sz="1500">
          <a:solidFill>
            <a:schemeClr val="tx1"/>
          </a:solidFill>
          <a:latin typeface="Comic Sans MS" pitchFamily="66" charset="0"/>
        </a:defRPr>
      </a:lvl4pPr>
      <a:lvl5pPr marL="1543050" indent="-171450" algn="l" rtl="0" eaLnBrk="0" fontAlgn="base" hangingPunct="0">
        <a:spcBef>
          <a:spcPct val="20000"/>
        </a:spcBef>
        <a:spcAft>
          <a:spcPct val="0"/>
        </a:spcAft>
        <a:buChar char="»"/>
        <a:defRPr sz="1500">
          <a:solidFill>
            <a:schemeClr val="tx1"/>
          </a:solidFill>
          <a:latin typeface="Comic Sans MS" pitchFamily="66" charset="0"/>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jpeg"/><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emf"/><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ao.ie/" TargetMode="Externa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descr="Crest">
            <a:extLst>
              <a:ext uri="{FF2B5EF4-FFF2-40B4-BE49-F238E27FC236}">
                <a16:creationId xmlns:a16="http://schemas.microsoft.com/office/drawing/2014/main" id="{A45DAB0C-715F-47D2-AE30-41CAF59B9E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3">
            <a:extLst>
              <a:ext uri="{FF2B5EF4-FFF2-40B4-BE49-F238E27FC236}">
                <a16:creationId xmlns:a16="http://schemas.microsoft.com/office/drawing/2014/main" id="{2C1B48A2-700C-46EB-94D3-D578E5A5F556}"/>
              </a:ext>
            </a:extLst>
          </p:cNvPr>
          <p:cNvSpPr>
            <a:spLocks noChangeArrowheads="1"/>
          </p:cNvSpPr>
          <p:nvPr/>
        </p:nvSpPr>
        <p:spPr bwMode="auto">
          <a:xfrm>
            <a:off x="1371600" y="2514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buFontTx/>
              <a:buNone/>
            </a:pPr>
            <a:endParaRPr lang="en-GB" altLang="en-US"/>
          </a:p>
        </p:txBody>
      </p:sp>
      <p:sp>
        <p:nvSpPr>
          <p:cNvPr id="1033" name="Rectangle 36">
            <a:extLst>
              <a:ext uri="{FF2B5EF4-FFF2-40B4-BE49-F238E27FC236}">
                <a16:creationId xmlns:a16="http://schemas.microsoft.com/office/drawing/2014/main" id="{B6F96DA2-BBF3-4FEA-8677-316A66CBE83E}"/>
              </a:ext>
            </a:extLst>
          </p:cNvPr>
          <p:cNvSpPr>
            <a:spLocks noChangeArrowheads="1"/>
          </p:cNvSpPr>
          <p:nvPr/>
        </p:nvSpPr>
        <p:spPr bwMode="auto">
          <a:xfrm>
            <a:off x="0" y="2214563"/>
            <a:ext cx="9144000" cy="2286000"/>
          </a:xfrm>
          <a:prstGeom prst="rect">
            <a:avLst/>
          </a:prstGeom>
          <a:noFill/>
          <a:ln w="9525">
            <a:noFill/>
            <a:miter lim="800000"/>
            <a:headEnd/>
            <a:tailEnd/>
          </a:ln>
        </p:spPr>
        <p:txBody>
          <a:bodyPr/>
          <a:lstStyle/>
          <a:p>
            <a:pPr algn="ctr">
              <a:spcBef>
                <a:spcPct val="20000"/>
              </a:spcBef>
              <a:defRPr/>
            </a:pPr>
            <a:r>
              <a:rPr lang="en-US" sz="3200" dirty="0">
                <a:solidFill>
                  <a:schemeClr val="accent2"/>
                </a:solidFill>
                <a:latin typeface="Comic Sans MS" pitchFamily="66" charset="0"/>
              </a:rPr>
              <a:t> </a:t>
            </a:r>
            <a:r>
              <a:rPr lang="en-US" sz="4800" b="1" dirty="0">
                <a:effectLst>
                  <a:outerShdw blurRad="38100" dist="38100" dir="2700000" algn="tl">
                    <a:srgbClr val="C0C0C0"/>
                  </a:outerShdw>
                </a:effectLst>
                <a:latin typeface="Arial" pitchFamily="34" charset="0"/>
                <a:cs typeface="Arial" pitchFamily="34" charset="0"/>
              </a:rPr>
              <a:t>Year 13 </a:t>
            </a:r>
          </a:p>
          <a:p>
            <a:pPr algn="ctr">
              <a:spcBef>
                <a:spcPct val="20000"/>
              </a:spcBef>
              <a:defRPr/>
            </a:pPr>
            <a:r>
              <a:rPr lang="en-US" sz="4800" b="1" dirty="0">
                <a:effectLst>
                  <a:outerShdw blurRad="38100" dist="38100" dir="2700000" algn="tl">
                    <a:srgbClr val="C0C0C0"/>
                  </a:outerShdw>
                </a:effectLst>
                <a:latin typeface="Arial" pitchFamily="34" charset="0"/>
                <a:cs typeface="Arial" pitchFamily="34" charset="0"/>
              </a:rPr>
              <a:t>Parents’ Information Evening</a:t>
            </a:r>
            <a:endParaRPr lang="en-US" sz="4000" b="1" dirty="0">
              <a:effectLst>
                <a:outerShdw blurRad="38100" dist="38100" dir="2700000" algn="tl">
                  <a:srgbClr val="C0C0C0"/>
                </a:outerShdw>
              </a:effectLst>
              <a:latin typeface="Arial" pitchFamily="34" charset="0"/>
              <a:cs typeface="Arial" pitchFamily="34" charset="0"/>
            </a:endParaRPr>
          </a:p>
          <a:p>
            <a:pPr algn="ctr">
              <a:spcBef>
                <a:spcPct val="20000"/>
              </a:spcBef>
              <a:defRPr/>
            </a:pPr>
            <a:endParaRPr lang="en-US" sz="2800" b="1" dirty="0">
              <a:effectLst>
                <a:outerShdw blurRad="38100" dist="38100" dir="2700000" algn="tl">
                  <a:srgbClr val="C0C0C0"/>
                </a:outerShdw>
              </a:effectLst>
              <a:latin typeface="Comic Sans MS" pitchFamily="66" charset="0"/>
            </a:endParaRPr>
          </a:p>
          <a:p>
            <a:pPr algn="ctr">
              <a:spcBef>
                <a:spcPct val="20000"/>
              </a:spcBef>
              <a:defRPr/>
            </a:pPr>
            <a:endParaRPr lang="en-US" sz="40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rest">
            <a:extLst>
              <a:ext uri="{FF2B5EF4-FFF2-40B4-BE49-F238E27FC236}">
                <a16:creationId xmlns:a16="http://schemas.microsoft.com/office/drawing/2014/main" id="{DEE27662-0FE7-4832-816E-BCBD05226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3858DFFA-8D8D-4C90-85FA-32BB781D28A0}"/>
              </a:ext>
            </a:extLst>
          </p:cNvPr>
          <p:cNvSpPr>
            <a:spLocks noGrp="1" noChangeArrowheads="1"/>
          </p:cNvSpPr>
          <p:nvPr>
            <p:ph type="ctrTitle"/>
          </p:nvPr>
        </p:nvSpPr>
        <p:spPr>
          <a:xfrm>
            <a:off x="285750" y="428625"/>
            <a:ext cx="6983413" cy="1143000"/>
          </a:xfrm>
        </p:spPr>
        <p:txBody>
          <a:bodyPr/>
          <a:lstStyle/>
          <a:p>
            <a:pPr>
              <a:defRPr/>
            </a:pPr>
            <a:r>
              <a:rPr lang="en-US" b="1" dirty="0">
                <a:effectLst>
                  <a:outerShdw blurRad="38100" dist="38100" dir="2700000" algn="tl">
                    <a:srgbClr val="C0C0C0"/>
                  </a:outerShdw>
                </a:effectLst>
                <a:latin typeface="Arial" pitchFamily="34" charset="0"/>
                <a:cs typeface="Arial" pitchFamily="34" charset="0"/>
              </a:rPr>
              <a:t>‘A’ Level Equivalents</a:t>
            </a:r>
            <a:endParaRPr lang="en-US" dirty="0">
              <a:latin typeface="Arial" pitchFamily="34" charset="0"/>
              <a:cs typeface="Arial" pitchFamily="34" charset="0"/>
            </a:endParaRPr>
          </a:p>
        </p:txBody>
      </p:sp>
      <p:sp>
        <p:nvSpPr>
          <p:cNvPr id="26630" name="Rectangle 8">
            <a:extLst>
              <a:ext uri="{FF2B5EF4-FFF2-40B4-BE49-F238E27FC236}">
                <a16:creationId xmlns:a16="http://schemas.microsoft.com/office/drawing/2014/main" id="{A31D7909-EB92-40E6-99FE-7A86A621C84C}"/>
              </a:ext>
            </a:extLst>
          </p:cNvPr>
          <p:cNvSpPr>
            <a:spLocks noChangeArrowheads="1"/>
          </p:cNvSpPr>
          <p:nvPr/>
        </p:nvSpPr>
        <p:spPr bwMode="auto">
          <a:xfrm>
            <a:off x="755650" y="1643063"/>
            <a:ext cx="7777163"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buNone/>
            </a:pPr>
            <a:r>
              <a:rPr lang="en-US" altLang="en-US" sz="3600" b="1" dirty="0">
                <a:solidFill>
                  <a:schemeClr val="accent2"/>
                </a:solidFill>
                <a:latin typeface="Arial" pitchFamily="34" charset="0"/>
                <a:cs typeface="Arial" pitchFamily="34" charset="0"/>
              </a:rPr>
              <a:t>IT &amp; Business Studies</a:t>
            </a:r>
          </a:p>
          <a:p>
            <a:r>
              <a:rPr lang="en-US" altLang="en-US" sz="3600" dirty="0">
                <a:solidFill>
                  <a:schemeClr val="accent2"/>
                </a:solidFill>
                <a:latin typeface="Arial" pitchFamily="34" charset="0"/>
                <a:cs typeface="Arial" pitchFamily="34" charset="0"/>
              </a:rPr>
              <a:t> Level 3 Vocational qualifications</a:t>
            </a:r>
          </a:p>
          <a:p>
            <a:r>
              <a:rPr lang="en-US" altLang="en-US" sz="3600" dirty="0">
                <a:solidFill>
                  <a:schemeClr val="accent2"/>
                </a:solidFill>
                <a:latin typeface="Arial" pitchFamily="34" charset="0"/>
                <a:cs typeface="Arial" pitchFamily="34" charset="0"/>
              </a:rPr>
              <a:t> OCR CTEC (Cambridge Technical)</a:t>
            </a:r>
          </a:p>
          <a:p>
            <a:r>
              <a:rPr lang="en-US" altLang="en-US" sz="3600" dirty="0">
                <a:solidFill>
                  <a:schemeClr val="accent2"/>
                </a:solidFill>
                <a:latin typeface="Arial" pitchFamily="34" charset="0"/>
                <a:cs typeface="Arial" pitchFamily="34" charset="0"/>
              </a:rPr>
              <a:t> All portfolio/coursework based</a:t>
            </a:r>
          </a:p>
          <a:p>
            <a:r>
              <a:rPr lang="en-US" altLang="en-US" sz="3600" dirty="0">
                <a:solidFill>
                  <a:schemeClr val="accent2"/>
                </a:solidFill>
                <a:latin typeface="Arial" pitchFamily="34" charset="0"/>
                <a:cs typeface="Arial" pitchFamily="34" charset="0"/>
              </a:rPr>
              <a:t> Rigorous &amp; demanding</a:t>
            </a:r>
          </a:p>
          <a:p>
            <a:r>
              <a:rPr lang="en-US" altLang="en-US" sz="3600" dirty="0">
                <a:solidFill>
                  <a:schemeClr val="accent2"/>
                </a:solidFill>
                <a:latin typeface="Arial" pitchFamily="34" charset="0"/>
                <a:cs typeface="Arial" pitchFamily="34" charset="0"/>
              </a:rPr>
              <a:t> Accepted by QUB, UU and others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rest">
            <a:extLst>
              <a:ext uri="{FF2B5EF4-FFF2-40B4-BE49-F238E27FC236}">
                <a16:creationId xmlns:a16="http://schemas.microsoft.com/office/drawing/2014/main" id="{A793CA31-564F-4C4F-B764-76F506CD4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8ABE133F-3B1C-49C2-9CE3-25B8FCB2FAFF}"/>
              </a:ext>
            </a:extLst>
          </p:cNvPr>
          <p:cNvSpPr>
            <a:spLocks noGrp="1" noChangeArrowheads="1"/>
          </p:cNvSpPr>
          <p:nvPr>
            <p:ph type="ctrTitle"/>
          </p:nvPr>
        </p:nvSpPr>
        <p:spPr>
          <a:xfrm>
            <a:off x="285750" y="428625"/>
            <a:ext cx="6983413" cy="1143000"/>
          </a:xfrm>
        </p:spPr>
        <p:txBody>
          <a:bodyPr/>
          <a:lstStyle/>
          <a:p>
            <a:pPr>
              <a:defRPr/>
            </a:pPr>
            <a:r>
              <a:rPr lang="en-US" b="1" dirty="0">
                <a:effectLst>
                  <a:outerShdw blurRad="38100" dist="38100" dir="2700000" algn="tl">
                    <a:srgbClr val="C0C0C0"/>
                  </a:outerShdw>
                </a:effectLst>
                <a:latin typeface="Arial" pitchFamily="34" charset="0"/>
                <a:cs typeface="Arial" pitchFamily="34" charset="0"/>
              </a:rPr>
              <a:t>‘A’ Level Equivalents</a:t>
            </a:r>
            <a:endParaRPr lang="en-US" dirty="0">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D7CFADB1-2382-48D9-B329-86214F64E7F8}"/>
              </a:ext>
            </a:extLst>
          </p:cNvPr>
          <p:cNvGraphicFramePr>
            <a:graphicFrameLocks noGrp="1"/>
          </p:cNvGraphicFramePr>
          <p:nvPr/>
        </p:nvGraphicFramePr>
        <p:xfrm>
          <a:off x="998538" y="1598613"/>
          <a:ext cx="7056437" cy="2736850"/>
        </p:xfrm>
        <a:graphic>
          <a:graphicData uri="http://schemas.openxmlformats.org/drawingml/2006/table">
            <a:tbl>
              <a:tblPr firstRow="1" firstCol="1" bandRow="1">
                <a:tableStyleId>{93296810-A885-4BE3-A3E7-6D5BEEA58F35}</a:tableStyleId>
              </a:tblPr>
              <a:tblGrid>
                <a:gridCol w="2485508">
                  <a:extLst>
                    <a:ext uri="{9D8B030D-6E8A-4147-A177-3AD203B41FA5}">
                      <a16:colId xmlns:a16="http://schemas.microsoft.com/office/drawing/2014/main" val="20000"/>
                    </a:ext>
                  </a:extLst>
                </a:gridCol>
                <a:gridCol w="4570929">
                  <a:extLst>
                    <a:ext uri="{9D8B030D-6E8A-4147-A177-3AD203B41FA5}">
                      <a16:colId xmlns:a16="http://schemas.microsoft.com/office/drawing/2014/main" val="20001"/>
                    </a:ext>
                  </a:extLst>
                </a:gridCol>
              </a:tblGrid>
              <a:tr h="1391527">
                <a:tc>
                  <a:txBody>
                    <a:bodyPr/>
                    <a:lstStyle/>
                    <a:p>
                      <a:pPr algn="ctr">
                        <a:lnSpc>
                          <a:spcPct val="107000"/>
                        </a:lnSpc>
                        <a:spcAft>
                          <a:spcPts val="750"/>
                        </a:spcAft>
                      </a:pPr>
                      <a:r>
                        <a:rPr lang="en-US" sz="2400" dirty="0">
                          <a:effectLst/>
                          <a:latin typeface="Arial" pitchFamily="34" charset="0"/>
                          <a:cs typeface="Arial" pitchFamily="34" charset="0"/>
                        </a:rPr>
                        <a:t>A-level Grade</a:t>
                      </a:r>
                      <a:endParaRPr lang="en-GB" sz="2000" dirty="0">
                        <a:effectLst/>
                        <a:latin typeface="Arial" pitchFamily="34" charset="0"/>
                        <a:ea typeface="Calibri" panose="020F0502020204030204" pitchFamily="34" charset="0"/>
                        <a:cs typeface="Arial" pitchFamily="34" charset="0"/>
                      </a:endParaRPr>
                    </a:p>
                  </a:txBody>
                  <a:tcPr marL="68577" marR="68577" marT="0" marB="0" anchor="ctr"/>
                </a:tc>
                <a:tc>
                  <a:txBody>
                    <a:bodyPr/>
                    <a:lstStyle/>
                    <a:p>
                      <a:pPr algn="ctr">
                        <a:lnSpc>
                          <a:spcPct val="107000"/>
                        </a:lnSpc>
                        <a:spcAft>
                          <a:spcPts val="750"/>
                        </a:spcAft>
                      </a:pPr>
                      <a:r>
                        <a:rPr lang="en-US" sz="2400" dirty="0">
                          <a:effectLst/>
                          <a:latin typeface="Arial" pitchFamily="34" charset="0"/>
                          <a:cs typeface="Arial" pitchFamily="34" charset="0"/>
                        </a:rPr>
                        <a:t>OCR Cambridge Technical Introductory Certificate Level 3</a:t>
                      </a:r>
                      <a:endParaRPr lang="en-GB" sz="2000" dirty="0">
                        <a:effectLst/>
                        <a:latin typeface="Arial" pitchFamily="34" charset="0"/>
                        <a:ea typeface="Calibri" panose="020F0502020204030204" pitchFamily="34" charset="0"/>
                        <a:cs typeface="Arial" pitchFamily="34" charset="0"/>
                      </a:endParaRPr>
                    </a:p>
                  </a:txBody>
                  <a:tcPr marL="68577" marR="68577" marT="0" marB="0" anchor="ctr"/>
                </a:tc>
                <a:extLst>
                  <a:ext uri="{0D108BD9-81ED-4DB2-BD59-A6C34878D82A}">
                    <a16:rowId xmlns:a16="http://schemas.microsoft.com/office/drawing/2014/main" val="10000"/>
                  </a:ext>
                </a:extLst>
              </a:tr>
              <a:tr h="448441">
                <a:tc>
                  <a:txBody>
                    <a:bodyPr/>
                    <a:lstStyle/>
                    <a:p>
                      <a:pPr algn="ctr">
                        <a:lnSpc>
                          <a:spcPct val="107000"/>
                        </a:lnSpc>
                        <a:spcAft>
                          <a:spcPts val="750"/>
                        </a:spcAft>
                      </a:pPr>
                      <a:r>
                        <a:rPr lang="en-US" sz="2400">
                          <a:effectLst/>
                          <a:latin typeface="Arial" pitchFamily="34" charset="0"/>
                          <a:cs typeface="Arial" pitchFamily="34" charset="0"/>
                        </a:rPr>
                        <a:t>A</a:t>
                      </a:r>
                      <a:endParaRPr lang="en-GB" sz="2000">
                        <a:effectLst/>
                        <a:latin typeface="Arial" pitchFamily="34" charset="0"/>
                        <a:ea typeface="Calibri" panose="020F0502020204030204" pitchFamily="34" charset="0"/>
                        <a:cs typeface="Arial" pitchFamily="34" charset="0"/>
                      </a:endParaRPr>
                    </a:p>
                  </a:txBody>
                  <a:tcPr marL="68577" marR="68577" marT="0" marB="0" anchor="ctr"/>
                </a:tc>
                <a:tc>
                  <a:txBody>
                    <a:bodyPr/>
                    <a:lstStyle/>
                    <a:p>
                      <a:pPr algn="ctr">
                        <a:lnSpc>
                          <a:spcPct val="107000"/>
                        </a:lnSpc>
                        <a:spcAft>
                          <a:spcPts val="750"/>
                        </a:spcAft>
                      </a:pPr>
                      <a:r>
                        <a:rPr lang="en-US" sz="2400" dirty="0">
                          <a:effectLst/>
                          <a:latin typeface="Arial" pitchFamily="34" charset="0"/>
                          <a:cs typeface="Arial" pitchFamily="34" charset="0"/>
                        </a:rPr>
                        <a:t>Distinctions in ALL 6 units</a:t>
                      </a:r>
                      <a:endParaRPr lang="en-GB" sz="2000" dirty="0">
                        <a:effectLst/>
                        <a:latin typeface="Arial" pitchFamily="34" charset="0"/>
                        <a:ea typeface="Calibri" panose="020F0502020204030204" pitchFamily="34" charset="0"/>
                        <a:cs typeface="Arial" pitchFamily="34" charset="0"/>
                      </a:endParaRPr>
                    </a:p>
                  </a:txBody>
                  <a:tcPr marL="68577" marR="68577" marT="0" marB="0" anchor="ctr"/>
                </a:tc>
                <a:extLst>
                  <a:ext uri="{0D108BD9-81ED-4DB2-BD59-A6C34878D82A}">
                    <a16:rowId xmlns:a16="http://schemas.microsoft.com/office/drawing/2014/main" val="10001"/>
                  </a:ext>
                </a:extLst>
              </a:tr>
              <a:tr h="448441">
                <a:tc>
                  <a:txBody>
                    <a:bodyPr/>
                    <a:lstStyle/>
                    <a:p>
                      <a:pPr algn="ctr">
                        <a:lnSpc>
                          <a:spcPct val="107000"/>
                        </a:lnSpc>
                        <a:spcAft>
                          <a:spcPts val="750"/>
                        </a:spcAft>
                      </a:pPr>
                      <a:r>
                        <a:rPr lang="en-US" sz="2400">
                          <a:effectLst/>
                          <a:latin typeface="Arial" pitchFamily="34" charset="0"/>
                          <a:cs typeface="Arial" pitchFamily="34" charset="0"/>
                        </a:rPr>
                        <a:t>B</a:t>
                      </a:r>
                      <a:endParaRPr lang="en-GB" sz="2000">
                        <a:effectLst/>
                        <a:latin typeface="Arial" pitchFamily="34" charset="0"/>
                        <a:ea typeface="Calibri" panose="020F0502020204030204" pitchFamily="34" charset="0"/>
                        <a:cs typeface="Arial" pitchFamily="34" charset="0"/>
                      </a:endParaRPr>
                    </a:p>
                  </a:txBody>
                  <a:tcPr marL="68577" marR="68577" marT="0" marB="0" anchor="ctr"/>
                </a:tc>
                <a:tc>
                  <a:txBody>
                    <a:bodyPr/>
                    <a:lstStyle/>
                    <a:p>
                      <a:pPr algn="ctr">
                        <a:lnSpc>
                          <a:spcPct val="107000"/>
                        </a:lnSpc>
                        <a:spcAft>
                          <a:spcPts val="750"/>
                        </a:spcAft>
                      </a:pPr>
                      <a:r>
                        <a:rPr lang="en-US" sz="2400" dirty="0">
                          <a:effectLst/>
                          <a:latin typeface="Arial" pitchFamily="34" charset="0"/>
                          <a:cs typeface="Arial" pitchFamily="34" charset="0"/>
                        </a:rPr>
                        <a:t>3 Distinctions &amp; 3 Merits</a:t>
                      </a:r>
                      <a:endParaRPr lang="en-GB" sz="2000" dirty="0">
                        <a:effectLst/>
                        <a:latin typeface="Arial" pitchFamily="34" charset="0"/>
                        <a:ea typeface="Calibri" panose="020F0502020204030204" pitchFamily="34" charset="0"/>
                        <a:cs typeface="Arial" pitchFamily="34" charset="0"/>
                      </a:endParaRPr>
                    </a:p>
                  </a:txBody>
                  <a:tcPr marL="68577" marR="68577" marT="0" marB="0" anchor="ctr"/>
                </a:tc>
                <a:extLst>
                  <a:ext uri="{0D108BD9-81ED-4DB2-BD59-A6C34878D82A}">
                    <a16:rowId xmlns:a16="http://schemas.microsoft.com/office/drawing/2014/main" val="10002"/>
                  </a:ext>
                </a:extLst>
              </a:tr>
              <a:tr h="448441">
                <a:tc>
                  <a:txBody>
                    <a:bodyPr/>
                    <a:lstStyle/>
                    <a:p>
                      <a:pPr algn="ctr">
                        <a:lnSpc>
                          <a:spcPct val="107000"/>
                        </a:lnSpc>
                        <a:spcAft>
                          <a:spcPts val="750"/>
                        </a:spcAft>
                      </a:pPr>
                      <a:r>
                        <a:rPr lang="en-US" sz="2400">
                          <a:effectLst/>
                          <a:latin typeface="Arial" pitchFamily="34" charset="0"/>
                          <a:cs typeface="Arial" pitchFamily="34" charset="0"/>
                        </a:rPr>
                        <a:t>C</a:t>
                      </a:r>
                      <a:endParaRPr lang="en-GB" sz="2000">
                        <a:effectLst/>
                        <a:latin typeface="Arial" pitchFamily="34" charset="0"/>
                        <a:ea typeface="Calibri" panose="020F0502020204030204" pitchFamily="34" charset="0"/>
                        <a:cs typeface="Arial" pitchFamily="34" charset="0"/>
                      </a:endParaRPr>
                    </a:p>
                  </a:txBody>
                  <a:tcPr marL="68577" marR="68577" marT="0" marB="0" anchor="ctr"/>
                </a:tc>
                <a:tc>
                  <a:txBody>
                    <a:bodyPr/>
                    <a:lstStyle/>
                    <a:p>
                      <a:pPr algn="ctr">
                        <a:lnSpc>
                          <a:spcPct val="107000"/>
                        </a:lnSpc>
                        <a:spcAft>
                          <a:spcPts val="750"/>
                        </a:spcAft>
                      </a:pPr>
                      <a:r>
                        <a:rPr lang="en-US" sz="2400" dirty="0">
                          <a:effectLst/>
                          <a:latin typeface="Arial" pitchFamily="34" charset="0"/>
                          <a:cs typeface="Arial" pitchFamily="34" charset="0"/>
                        </a:rPr>
                        <a:t>Merits in ALL 6 units</a:t>
                      </a:r>
                      <a:endParaRPr lang="en-GB" sz="2000" dirty="0">
                        <a:effectLst/>
                        <a:latin typeface="Arial" pitchFamily="34" charset="0"/>
                        <a:ea typeface="Calibri" panose="020F0502020204030204" pitchFamily="34" charset="0"/>
                        <a:cs typeface="Arial" pitchFamily="34" charset="0"/>
                      </a:endParaRPr>
                    </a:p>
                  </a:txBody>
                  <a:tcPr marL="68577" marR="68577" marT="0" marB="0" anchor="ctr"/>
                </a:tc>
                <a:extLst>
                  <a:ext uri="{0D108BD9-81ED-4DB2-BD59-A6C34878D82A}">
                    <a16:rowId xmlns:a16="http://schemas.microsoft.com/office/drawing/2014/main" val="10003"/>
                  </a:ext>
                </a:extLst>
              </a:tr>
            </a:tbl>
          </a:graphicData>
        </a:graphic>
      </p:graphicFrame>
      <p:sp>
        <p:nvSpPr>
          <p:cNvPr id="27671" name="Rectangle 2">
            <a:extLst>
              <a:ext uri="{FF2B5EF4-FFF2-40B4-BE49-F238E27FC236}">
                <a16:creationId xmlns:a16="http://schemas.microsoft.com/office/drawing/2014/main" id="{935DD5A8-B3A7-408C-BBC9-DAB4630EBE73}"/>
              </a:ext>
            </a:extLst>
          </p:cNvPr>
          <p:cNvSpPr>
            <a:spLocks noChangeArrowheads="1"/>
          </p:cNvSpPr>
          <p:nvPr/>
        </p:nvSpPr>
        <p:spPr bwMode="auto">
          <a:xfrm>
            <a:off x="611188" y="4508500"/>
            <a:ext cx="8281987" cy="17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115000"/>
              </a:lnSpc>
              <a:spcBef>
                <a:spcPct val="0"/>
              </a:spcBef>
              <a:spcAft>
                <a:spcPts val="750"/>
              </a:spcAft>
            </a:pPr>
            <a:r>
              <a:rPr lang="en-US" altLang="en-US" sz="2000" dirty="0">
                <a:latin typeface="Arial" pitchFamily="34" charset="0"/>
                <a:ea typeface="Times New Roman" panose="02020603050405020304" pitchFamily="18" charset="0"/>
                <a:cs typeface="Arial" pitchFamily="34" charset="0"/>
              </a:rPr>
              <a:t>QUB will accept </a:t>
            </a:r>
            <a:r>
              <a:rPr lang="en-US" altLang="en-US" sz="2000" b="1" dirty="0">
                <a:latin typeface="Arial" pitchFamily="34" charset="0"/>
                <a:ea typeface="Times New Roman" panose="02020603050405020304" pitchFamily="18" charset="0"/>
                <a:cs typeface="Arial" pitchFamily="34" charset="0"/>
              </a:rPr>
              <a:t>ONE</a:t>
            </a:r>
            <a:r>
              <a:rPr lang="en-US" altLang="en-US" sz="2000" dirty="0">
                <a:latin typeface="Arial" pitchFamily="34" charset="0"/>
                <a:ea typeface="Times New Roman" panose="02020603050405020304" pitchFamily="18" charset="0"/>
                <a:cs typeface="Arial" pitchFamily="34" charset="0"/>
              </a:rPr>
              <a:t> vocational qualification AND </a:t>
            </a:r>
            <a:r>
              <a:rPr lang="en-US" altLang="en-US" sz="2000" b="1" dirty="0">
                <a:latin typeface="Arial" pitchFamily="34" charset="0"/>
                <a:ea typeface="Times New Roman" panose="02020603050405020304" pitchFamily="18" charset="0"/>
                <a:cs typeface="Arial" pitchFamily="34" charset="0"/>
              </a:rPr>
              <a:t>ONE</a:t>
            </a:r>
            <a:r>
              <a:rPr lang="en-US" altLang="en-US" sz="2000" dirty="0">
                <a:latin typeface="Arial" pitchFamily="34" charset="0"/>
                <a:ea typeface="Times New Roman" panose="02020603050405020304" pitchFamily="18" charset="0"/>
                <a:cs typeface="Arial" pitchFamily="34" charset="0"/>
              </a:rPr>
              <a:t> applied A-Level alongside an exam-based A-level.  </a:t>
            </a:r>
          </a:p>
          <a:p>
            <a:pPr>
              <a:lnSpc>
                <a:spcPct val="115000"/>
              </a:lnSpc>
              <a:spcBef>
                <a:spcPct val="0"/>
              </a:spcBef>
              <a:spcAft>
                <a:spcPts val="750"/>
              </a:spcAft>
            </a:pPr>
            <a:r>
              <a:rPr lang="en-US" altLang="en-US" sz="2000" dirty="0">
                <a:latin typeface="Arial" pitchFamily="34" charset="0"/>
                <a:ea typeface="Times New Roman" panose="02020603050405020304" pitchFamily="18" charset="0"/>
                <a:cs typeface="Arial" pitchFamily="34" charset="0"/>
              </a:rPr>
              <a:t>University of Ulster will accept up to </a:t>
            </a:r>
            <a:r>
              <a:rPr lang="en-US" altLang="en-US" sz="2000" b="1" dirty="0">
                <a:latin typeface="Arial" pitchFamily="34" charset="0"/>
                <a:ea typeface="Times New Roman" panose="02020603050405020304" pitchFamily="18" charset="0"/>
                <a:cs typeface="Arial" pitchFamily="34" charset="0"/>
              </a:rPr>
              <a:t>THREE</a:t>
            </a:r>
            <a:r>
              <a:rPr lang="en-US" altLang="en-US" sz="2000" dirty="0">
                <a:latin typeface="Arial" pitchFamily="34" charset="0"/>
                <a:ea typeface="Times New Roman" panose="02020603050405020304" pitchFamily="18" charset="0"/>
                <a:cs typeface="Arial" pitchFamily="34" charset="0"/>
              </a:rPr>
              <a:t> vocational courses.  </a:t>
            </a:r>
          </a:p>
          <a:p>
            <a:pPr>
              <a:lnSpc>
                <a:spcPct val="115000"/>
              </a:lnSpc>
              <a:spcBef>
                <a:spcPct val="0"/>
              </a:spcBef>
              <a:spcAft>
                <a:spcPts val="750"/>
              </a:spcAft>
            </a:pPr>
            <a:r>
              <a:rPr lang="en-US" altLang="en-US" sz="2000" dirty="0">
                <a:latin typeface="Arial" pitchFamily="34" charset="0"/>
                <a:ea typeface="Times New Roman" panose="02020603050405020304" pitchFamily="18" charset="0"/>
                <a:cs typeface="Arial" pitchFamily="34" charset="0"/>
              </a:rPr>
              <a:t>Not accepted for Medicine, Dentistry or Pharmacy degree course. </a:t>
            </a:r>
            <a:endParaRPr lang="en-GB" altLang="en-US" sz="1800" dirty="0">
              <a:latin typeface="Arial" pitchFamily="34" charset="0"/>
              <a:ea typeface="Calibri" panose="020F0502020204030204"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rest">
            <a:extLst>
              <a:ext uri="{FF2B5EF4-FFF2-40B4-BE49-F238E27FC236}">
                <a16:creationId xmlns:a16="http://schemas.microsoft.com/office/drawing/2014/main" id="{290CC373-07F1-496E-8AEF-287E02675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a:extLst>
              <a:ext uri="{FF2B5EF4-FFF2-40B4-BE49-F238E27FC236}">
                <a16:creationId xmlns:a16="http://schemas.microsoft.com/office/drawing/2014/main" id="{BFA22888-49A6-4A76-8C31-801A914CC4CC}"/>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BTEC Structure</a:t>
            </a:r>
            <a:endParaRPr lang="en-US" altLang="en-US" dirty="0">
              <a:latin typeface="Arial" pitchFamily="34" charset="0"/>
              <a:cs typeface="Arial" pitchFamily="34" charset="0"/>
            </a:endParaRPr>
          </a:p>
        </p:txBody>
      </p:sp>
      <p:graphicFrame>
        <p:nvGraphicFramePr>
          <p:cNvPr id="7" name="Group 112">
            <a:extLst>
              <a:ext uri="{FF2B5EF4-FFF2-40B4-BE49-F238E27FC236}">
                <a16:creationId xmlns:a16="http://schemas.microsoft.com/office/drawing/2014/main" id="{001B449B-F273-4E1B-9966-41E7DAEF5039}"/>
              </a:ext>
            </a:extLst>
          </p:cNvPr>
          <p:cNvGraphicFramePr>
            <a:graphicFrameLocks/>
          </p:cNvGraphicFramePr>
          <p:nvPr>
            <p:extLst>
              <p:ext uri="{D42A27DB-BD31-4B8C-83A1-F6EECF244321}">
                <p14:modId xmlns:p14="http://schemas.microsoft.com/office/powerpoint/2010/main" val="2737536621"/>
              </p:ext>
            </p:extLst>
          </p:nvPr>
        </p:nvGraphicFramePr>
        <p:xfrm>
          <a:off x="2123728" y="1412776"/>
          <a:ext cx="3656012" cy="5253390"/>
        </p:xfrm>
        <a:graphic>
          <a:graphicData uri="http://schemas.openxmlformats.org/drawingml/2006/table">
            <a:tbl>
              <a:tblPr/>
              <a:tblGrid>
                <a:gridCol w="1828800">
                  <a:extLst>
                    <a:ext uri="{9D8B030D-6E8A-4147-A177-3AD203B41FA5}">
                      <a16:colId xmlns:a16="http://schemas.microsoft.com/office/drawing/2014/main" val="20000"/>
                    </a:ext>
                  </a:extLst>
                </a:gridCol>
                <a:gridCol w="1827212">
                  <a:extLst>
                    <a:ext uri="{9D8B030D-6E8A-4147-A177-3AD203B41FA5}">
                      <a16:colId xmlns:a16="http://schemas.microsoft.com/office/drawing/2014/main" val="20002"/>
                    </a:ext>
                  </a:extLst>
                </a:gridCol>
              </a:tblGrid>
              <a:tr h="10585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800" b="0" i="0" u="none" strike="noStrike" cap="none" normalizeH="0" baseline="0" dirty="0">
                          <a:ln>
                            <a:noFill/>
                          </a:ln>
                          <a:solidFill>
                            <a:schemeClr val="tx1"/>
                          </a:solidFill>
                          <a:effectLst/>
                          <a:latin typeface="Arial" pitchFamily="34" charset="0"/>
                          <a:cs typeface="Arial" pitchFamily="34" charset="0"/>
                        </a:rPr>
                        <a:t>Year 13 </a:t>
                      </a:r>
                      <a:r>
                        <a:rPr kumimoji="0" lang="en-GB" sz="2500" b="0" i="0" u="none" strike="noStrike" cap="none" normalizeH="0" baseline="0" dirty="0">
                          <a:ln>
                            <a:noFill/>
                          </a:ln>
                          <a:solidFill>
                            <a:schemeClr val="tx1"/>
                          </a:solidFill>
                          <a:effectLst/>
                          <a:latin typeface="Arial" pitchFamily="34" charset="0"/>
                          <a:cs typeface="Arial" pitchFamily="34" charset="0"/>
                        </a:rPr>
                        <a:t>- BTEC</a:t>
                      </a:r>
                      <a:endParaRPr kumimoji="0" lang="en-GB" sz="2500" b="0" i="0" u="none" strike="noStrike" cap="none" normalizeH="0" baseline="0" dirty="0">
                        <a:ln>
                          <a:noFill/>
                        </a:ln>
                        <a:solidFill>
                          <a:schemeClr val="accent6"/>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800" b="0" i="0" u="none" strike="noStrike" cap="none" normalizeH="0" baseline="0" dirty="0">
                          <a:ln>
                            <a:noFill/>
                          </a:ln>
                          <a:solidFill>
                            <a:schemeClr val="tx1"/>
                          </a:solidFill>
                          <a:effectLst/>
                          <a:latin typeface="Arial" pitchFamily="34" charset="0"/>
                          <a:cs typeface="Arial" pitchFamily="34" charset="0"/>
                        </a:rPr>
                        <a:t>Year 14</a:t>
                      </a:r>
                      <a:r>
                        <a:rPr kumimoji="0" lang="en-GB" sz="2500" b="0" i="0" u="none" strike="noStrike" cap="none" normalizeH="0" baseline="0" dirty="0">
                          <a:ln>
                            <a:noFill/>
                          </a:ln>
                          <a:solidFill>
                            <a:schemeClr val="tx1"/>
                          </a:solidFill>
                          <a:effectLst/>
                          <a:latin typeface="Arial" pitchFamily="34" charset="0"/>
                          <a:cs typeface="Arial" pitchFamily="34" charset="0"/>
                        </a:rPr>
                        <a:t> – </a:t>
                      </a:r>
                      <a:r>
                        <a:rPr kumimoji="0" lang="en-GB" sz="2400" b="0" i="0" u="none" strike="noStrike" cap="none" normalizeH="0" baseline="0" dirty="0">
                          <a:ln>
                            <a:noFill/>
                          </a:ln>
                          <a:solidFill>
                            <a:schemeClr val="tx1"/>
                          </a:solidFill>
                          <a:effectLst/>
                          <a:latin typeface="Arial" pitchFamily="34" charset="0"/>
                          <a:cs typeface="Arial" pitchFamily="34" charset="0"/>
                        </a:rPr>
                        <a:t>BTEC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4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Unit 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dirty="0">
                          <a:ln>
                            <a:noFill/>
                          </a:ln>
                          <a:solidFill>
                            <a:schemeClr val="tx1"/>
                          </a:solidFill>
                          <a:effectLst/>
                          <a:latin typeface="Arial" pitchFamily="34" charset="0"/>
                          <a:cs typeface="Arial" pitchFamily="34" charset="0"/>
                        </a:rPr>
                        <a:t>External Assessment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dirty="0">
                          <a:ln>
                            <a:noFill/>
                          </a:ln>
                          <a:solidFill>
                            <a:schemeClr val="tx1"/>
                          </a:solidFill>
                          <a:effectLst/>
                          <a:latin typeface="Arial" pitchFamily="34" charset="0"/>
                          <a:cs typeface="Arial" pitchFamily="34" charset="0"/>
                        </a:rPr>
                        <a:t>External Assessment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22383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Unit 3 </a:t>
                      </a:r>
                      <a:r>
                        <a:rPr kumimoji="0" lang="en-GB" sz="2000" b="0" i="0" u="none" strike="noStrike" cap="none" normalizeH="0" baseline="0" dirty="0">
                          <a:ln>
                            <a:noFill/>
                          </a:ln>
                          <a:solidFill>
                            <a:schemeClr val="tx1"/>
                          </a:solidFill>
                          <a:effectLst/>
                          <a:latin typeface="Arial" pitchFamily="34" charset="0"/>
                          <a:cs typeface="Arial" pitchFamily="34" charset="0"/>
                        </a:rPr>
                        <a:t>Sports /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Unit 5</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dirty="0">
                          <a:ln>
                            <a:noFill/>
                          </a:ln>
                          <a:solidFill>
                            <a:schemeClr val="tx1"/>
                          </a:solidFill>
                          <a:effectLst/>
                          <a:latin typeface="Arial" pitchFamily="34" charset="0"/>
                          <a:cs typeface="Arial" pitchFamily="34" charset="0"/>
                        </a:rPr>
                        <a:t>Construction</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a:ln>
                            <a:noFill/>
                          </a:ln>
                          <a:solidFill>
                            <a:schemeClr val="tx1"/>
                          </a:solidFill>
                          <a:effectLst/>
                          <a:latin typeface="Arial" pitchFamily="34" charset="0"/>
                          <a:cs typeface="Arial" pitchFamily="34" charset="0"/>
                        </a:rPr>
                        <a:t>Internal Assessments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GB" sz="2000" b="0" i="0" u="none" strike="noStrike" cap="none" normalizeH="0" baseline="0" dirty="0">
                          <a:ln>
                            <a:noFill/>
                          </a:ln>
                          <a:solidFill>
                            <a:schemeClr val="tx1"/>
                          </a:solidFill>
                          <a:effectLst/>
                          <a:latin typeface="Arial" pitchFamily="34" charset="0"/>
                          <a:cs typeface="Arial" pitchFamily="34" charset="0"/>
                        </a:rPr>
                        <a:t>Internal Assessment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6876256" y="3861048"/>
            <a:ext cx="2016224" cy="2308324"/>
          </a:xfrm>
          <a:prstGeom prst="rect">
            <a:avLst/>
          </a:prstGeom>
          <a:noFill/>
        </p:spPr>
        <p:txBody>
          <a:bodyPr wrap="square" rtlCol="0">
            <a:spAutoFit/>
          </a:bodyPr>
          <a:lstStyle/>
          <a:p>
            <a:r>
              <a:rPr lang="en-GB" i="1" dirty="0">
                <a:latin typeface="Arial" pitchFamily="34" charset="0"/>
                <a:cs typeface="Arial" pitchFamily="34" charset="0"/>
              </a:rPr>
              <a:t>Please see Student Handbook for BTEC for further information</a:t>
            </a:r>
          </a:p>
        </p:txBody>
      </p:sp>
    </p:spTree>
    <p:extLst>
      <p:ext uri="{BB962C8B-B14F-4D97-AF65-F5344CB8AC3E}">
        <p14:creationId xmlns:p14="http://schemas.microsoft.com/office/powerpoint/2010/main" val="276258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rest">
            <a:extLst>
              <a:ext uri="{FF2B5EF4-FFF2-40B4-BE49-F238E27FC236}">
                <a16:creationId xmlns:a16="http://schemas.microsoft.com/office/drawing/2014/main" id="{DAE6CE1C-10F1-4F6D-9FC5-995F00316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7">
            <a:extLst>
              <a:ext uri="{FF2B5EF4-FFF2-40B4-BE49-F238E27FC236}">
                <a16:creationId xmlns:a16="http://schemas.microsoft.com/office/drawing/2014/main" id="{F5FBDFFA-744F-4DAB-A668-326D679A0E81}"/>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How to achieve an A*</a:t>
            </a:r>
            <a:endParaRPr lang="en-US" altLang="en-US" dirty="0">
              <a:latin typeface="Arial" pitchFamily="34" charset="0"/>
              <a:cs typeface="Arial" pitchFamily="34" charset="0"/>
            </a:endParaRPr>
          </a:p>
        </p:txBody>
      </p:sp>
      <p:sp>
        <p:nvSpPr>
          <p:cNvPr id="7" name="Rectangle 3">
            <a:extLst>
              <a:ext uri="{FF2B5EF4-FFF2-40B4-BE49-F238E27FC236}">
                <a16:creationId xmlns:a16="http://schemas.microsoft.com/office/drawing/2014/main" id="{77589719-F27F-4D13-9FDD-F494EFC2B666}"/>
              </a:ext>
            </a:extLst>
          </p:cNvPr>
          <p:cNvSpPr txBox="1">
            <a:spLocks noChangeArrowheads="1"/>
          </p:cNvSpPr>
          <p:nvPr/>
        </p:nvSpPr>
        <p:spPr bwMode="auto">
          <a:xfrm>
            <a:off x="785813" y="1643063"/>
            <a:ext cx="8001000" cy="4410075"/>
          </a:xfrm>
          <a:prstGeom prst="rect">
            <a:avLst/>
          </a:prstGeom>
          <a:noFill/>
          <a:ln w="9525">
            <a:noFill/>
            <a:miter lim="800000"/>
            <a:headEnd/>
            <a:tailEnd/>
          </a:ln>
        </p:spPr>
        <p:txBody>
          <a:bodyPr/>
          <a:lstStyle/>
          <a:p>
            <a:pPr eaLnBrk="1" hangingPunct="1">
              <a:lnSpc>
                <a:spcPct val="90000"/>
              </a:lnSpc>
              <a:spcBef>
                <a:spcPct val="20000"/>
              </a:spcBef>
              <a:buFont typeface="Wingdings" pitchFamily="2" charset="2"/>
              <a:buNone/>
              <a:defRPr/>
            </a:pPr>
            <a:r>
              <a:rPr lang="en-GB" sz="2800" kern="0" dirty="0">
                <a:solidFill>
                  <a:schemeClr val="accent2"/>
                </a:solidFill>
                <a:latin typeface="Arial" pitchFamily="34" charset="0"/>
                <a:cs typeface="Arial" pitchFamily="34" charset="0"/>
              </a:rPr>
              <a:t>Students must meet the following requirements: </a:t>
            </a:r>
          </a:p>
          <a:p>
            <a:pPr marL="830263" lvl="1" eaLnBrk="1" hangingPunct="1">
              <a:lnSpc>
                <a:spcPct val="90000"/>
              </a:lnSpc>
              <a:spcBef>
                <a:spcPct val="20000"/>
              </a:spcBef>
              <a:defRPr/>
            </a:pPr>
            <a:r>
              <a:rPr lang="en-GB" sz="2800" kern="0" dirty="0">
                <a:solidFill>
                  <a:schemeClr val="accent2"/>
                </a:solidFill>
                <a:latin typeface="Arial" pitchFamily="34" charset="0"/>
                <a:cs typeface="Arial" pitchFamily="34" charset="0"/>
              </a:rPr>
              <a:t>80% UMS overall (i.e. the current requirements for an A). </a:t>
            </a:r>
          </a:p>
          <a:p>
            <a:pPr marL="830263" lvl="1" eaLnBrk="1" hangingPunct="1">
              <a:lnSpc>
                <a:spcPct val="90000"/>
              </a:lnSpc>
              <a:spcBef>
                <a:spcPct val="20000"/>
              </a:spcBef>
              <a:defRPr/>
            </a:pPr>
            <a:r>
              <a:rPr lang="en-GB" sz="2800" b="1" kern="0" dirty="0">
                <a:solidFill>
                  <a:schemeClr val="accent2"/>
                </a:solidFill>
                <a:latin typeface="Arial" pitchFamily="34" charset="0"/>
                <a:cs typeface="Arial" pitchFamily="34" charset="0"/>
              </a:rPr>
              <a:t>90%</a:t>
            </a:r>
            <a:r>
              <a:rPr lang="en-GB" sz="2800" kern="0" dirty="0">
                <a:solidFill>
                  <a:schemeClr val="accent2"/>
                </a:solidFill>
                <a:latin typeface="Arial" pitchFamily="34" charset="0"/>
                <a:cs typeface="Arial" pitchFamily="34" charset="0"/>
              </a:rPr>
              <a:t> UMS overall </a:t>
            </a:r>
            <a:r>
              <a:rPr lang="en-GB" sz="2800" b="1" i="1" kern="0" dirty="0">
                <a:solidFill>
                  <a:schemeClr val="accent2"/>
                </a:solidFill>
                <a:latin typeface="Arial" pitchFamily="34" charset="0"/>
                <a:cs typeface="Arial" pitchFamily="34" charset="0"/>
              </a:rPr>
              <a:t>in the A2 units</a:t>
            </a:r>
            <a:r>
              <a:rPr lang="en-GB" sz="2800" b="1" kern="0" dirty="0">
                <a:solidFill>
                  <a:schemeClr val="accent2"/>
                </a:solidFill>
                <a:latin typeface="Arial" pitchFamily="34" charset="0"/>
                <a:cs typeface="Arial" pitchFamily="34" charset="0"/>
              </a:rPr>
              <a:t>.</a:t>
            </a:r>
            <a:r>
              <a:rPr lang="en-GB" sz="2800" kern="0" dirty="0">
                <a:solidFill>
                  <a:schemeClr val="accent2"/>
                </a:solidFill>
                <a:latin typeface="Arial" pitchFamily="34" charset="0"/>
                <a:cs typeface="Arial" pitchFamily="34" charset="0"/>
              </a:rPr>
              <a:t> </a:t>
            </a:r>
          </a:p>
          <a:p>
            <a:pPr eaLnBrk="1" hangingPunct="1">
              <a:lnSpc>
                <a:spcPct val="90000"/>
              </a:lnSpc>
              <a:spcBef>
                <a:spcPct val="20000"/>
              </a:spcBef>
              <a:buFont typeface="Wingdings" pitchFamily="2" charset="2"/>
              <a:buNone/>
              <a:defRPr/>
            </a:pPr>
            <a:endParaRPr lang="en-GB" sz="1200" kern="0" dirty="0">
              <a:solidFill>
                <a:schemeClr val="accent2"/>
              </a:solidFill>
              <a:latin typeface="Arial" pitchFamily="34" charset="0"/>
              <a:cs typeface="Arial" pitchFamily="34" charset="0"/>
            </a:endParaRPr>
          </a:p>
          <a:p>
            <a:pPr eaLnBrk="1" hangingPunct="1">
              <a:lnSpc>
                <a:spcPct val="90000"/>
              </a:lnSpc>
              <a:spcBef>
                <a:spcPct val="20000"/>
              </a:spcBef>
              <a:buFont typeface="Wingdings" pitchFamily="2" charset="2"/>
              <a:buNone/>
              <a:defRPr/>
            </a:pPr>
            <a:r>
              <a:rPr lang="en-GB" sz="2800" kern="0" dirty="0">
                <a:solidFill>
                  <a:schemeClr val="accent2"/>
                </a:solidFill>
                <a:latin typeface="Arial" pitchFamily="34" charset="0"/>
                <a:cs typeface="Arial" pitchFamily="34" charset="0"/>
              </a:rPr>
              <a:t>Students </a:t>
            </a:r>
            <a:r>
              <a:rPr lang="en-GB" sz="2800" i="1" kern="0" dirty="0">
                <a:solidFill>
                  <a:schemeClr val="accent2"/>
                </a:solidFill>
                <a:latin typeface="Arial" pitchFamily="34" charset="0"/>
                <a:cs typeface="Arial" pitchFamily="34" charset="0"/>
              </a:rPr>
              <a:t>do not </a:t>
            </a:r>
            <a:r>
              <a:rPr lang="en-GB" sz="2800" kern="0" dirty="0">
                <a:solidFill>
                  <a:schemeClr val="accent2"/>
                </a:solidFill>
                <a:latin typeface="Arial" pitchFamily="34" charset="0"/>
                <a:cs typeface="Arial" pitchFamily="34" charset="0"/>
              </a:rPr>
              <a:t>get an A* for 90% overall. </a:t>
            </a:r>
            <a:r>
              <a:rPr lang="en-GB" sz="2800" b="1" kern="0" dirty="0">
                <a:solidFill>
                  <a:schemeClr val="accent2"/>
                </a:solidFill>
                <a:latin typeface="Arial" pitchFamily="34" charset="0"/>
                <a:cs typeface="Arial" pitchFamily="34" charset="0"/>
              </a:rPr>
              <a:t>Only the A2 units (the units taken in Year 14) count towards the award of an A*. </a:t>
            </a:r>
          </a:p>
          <a:p>
            <a:pPr eaLnBrk="1" hangingPunct="1">
              <a:lnSpc>
                <a:spcPct val="90000"/>
              </a:lnSpc>
              <a:spcBef>
                <a:spcPct val="20000"/>
              </a:spcBef>
              <a:buFont typeface="Wingdings" pitchFamily="2" charset="2"/>
              <a:buNone/>
              <a:defRPr/>
            </a:pPr>
            <a:endParaRPr lang="en-GB" sz="1200" kern="0" dirty="0">
              <a:solidFill>
                <a:schemeClr val="accent2"/>
              </a:solidFill>
              <a:latin typeface="Arial" pitchFamily="34" charset="0"/>
              <a:cs typeface="Arial" pitchFamily="34" charset="0"/>
            </a:endParaRPr>
          </a:p>
          <a:p>
            <a:pPr eaLnBrk="1" hangingPunct="1">
              <a:lnSpc>
                <a:spcPct val="90000"/>
              </a:lnSpc>
              <a:spcBef>
                <a:spcPct val="20000"/>
              </a:spcBef>
              <a:buFont typeface="Wingdings" pitchFamily="2" charset="2"/>
              <a:buNone/>
              <a:defRPr/>
            </a:pPr>
            <a:r>
              <a:rPr lang="en-GB" sz="2800" kern="0" dirty="0">
                <a:solidFill>
                  <a:schemeClr val="accent2"/>
                </a:solidFill>
                <a:latin typeface="Arial" pitchFamily="34" charset="0"/>
                <a:cs typeface="Arial" pitchFamily="34" charset="0"/>
              </a:rPr>
              <a:t>Can I get A* at </a:t>
            </a:r>
            <a:r>
              <a:rPr lang="en-GB" sz="2800" u="sng" kern="0" dirty="0">
                <a:solidFill>
                  <a:schemeClr val="accent2"/>
                </a:solidFill>
                <a:latin typeface="Arial" pitchFamily="34" charset="0"/>
                <a:cs typeface="Arial" pitchFamily="34" charset="0"/>
              </a:rPr>
              <a:t>AS level</a:t>
            </a:r>
            <a:r>
              <a:rPr lang="en-GB" sz="2800" kern="0" dirty="0">
                <a:solidFill>
                  <a:schemeClr val="accent2"/>
                </a:solidFill>
                <a:latin typeface="Arial" pitchFamily="34" charset="0"/>
                <a:cs typeface="Arial" pitchFamily="34" charset="0"/>
              </a:rPr>
              <a:t>? </a:t>
            </a:r>
          </a:p>
          <a:p>
            <a:pPr eaLnBrk="1" hangingPunct="1">
              <a:lnSpc>
                <a:spcPct val="90000"/>
              </a:lnSpc>
              <a:spcBef>
                <a:spcPct val="20000"/>
              </a:spcBef>
              <a:buFont typeface="Wingdings" pitchFamily="2" charset="2"/>
              <a:buNone/>
              <a:defRPr/>
            </a:pPr>
            <a:r>
              <a:rPr lang="en-GB" sz="2800" kern="0" dirty="0">
                <a:latin typeface="Arial" pitchFamily="34" charset="0"/>
                <a:cs typeface="Arial" pitchFamily="34" charset="0"/>
              </a:rPr>
              <a:t>	No, you can only get it at A2.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rest">
            <a:extLst>
              <a:ext uri="{FF2B5EF4-FFF2-40B4-BE49-F238E27FC236}">
                <a16:creationId xmlns:a16="http://schemas.microsoft.com/office/drawing/2014/main" id="{4225BEF8-DC90-4D00-A75B-18BC8D08DC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317C64D0-CF68-483C-B346-FABE477F6628}"/>
              </a:ext>
            </a:extLst>
          </p:cNvPr>
          <p:cNvSpPr>
            <a:spLocks noGrp="1" noChangeArrowheads="1"/>
          </p:cNvSpPr>
          <p:nvPr>
            <p:ph type="ctrTitle"/>
          </p:nvPr>
        </p:nvSpPr>
        <p:spPr>
          <a:xfrm>
            <a:off x="428625" y="357188"/>
            <a:ext cx="6994525" cy="1143000"/>
          </a:xfrm>
        </p:spPr>
        <p:txBody>
          <a:bodyPr/>
          <a:lstStyle/>
          <a:p>
            <a:pPr>
              <a:defRPr/>
            </a:pPr>
            <a:r>
              <a:rPr lang="en-US" sz="4000" b="1" dirty="0">
                <a:effectLst>
                  <a:outerShdw blurRad="38100" dist="38100" dir="2700000" algn="tl">
                    <a:srgbClr val="C0C0C0"/>
                  </a:outerShdw>
                </a:effectLst>
                <a:latin typeface="Arial" pitchFamily="34" charset="0"/>
                <a:cs typeface="Arial" pitchFamily="34" charset="0"/>
              </a:rPr>
              <a:t>Importance of ‘AS’ Levels</a:t>
            </a:r>
            <a:endParaRPr lang="en-US" sz="4000" dirty="0">
              <a:latin typeface="Arial" pitchFamily="34" charset="0"/>
              <a:cs typeface="Arial" pitchFamily="34" charset="0"/>
            </a:endParaRPr>
          </a:p>
        </p:txBody>
      </p:sp>
      <p:sp>
        <p:nvSpPr>
          <p:cNvPr id="25606" name="Rectangle 8">
            <a:extLst>
              <a:ext uri="{FF2B5EF4-FFF2-40B4-BE49-F238E27FC236}">
                <a16:creationId xmlns:a16="http://schemas.microsoft.com/office/drawing/2014/main" id="{FA058F4A-5007-4EE6-861A-1FB4D3A7A5A4}"/>
              </a:ext>
            </a:extLst>
          </p:cNvPr>
          <p:cNvSpPr>
            <a:spLocks noChangeArrowheads="1"/>
          </p:cNvSpPr>
          <p:nvPr/>
        </p:nvSpPr>
        <p:spPr bwMode="auto">
          <a:xfrm>
            <a:off x="827088" y="1500188"/>
            <a:ext cx="7531100" cy="4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r>
              <a:rPr lang="en-US" altLang="en-US" sz="3600" dirty="0">
                <a:solidFill>
                  <a:schemeClr val="accent2"/>
                </a:solidFill>
              </a:rPr>
              <a:t> </a:t>
            </a:r>
            <a:r>
              <a:rPr lang="en-US" altLang="en-US" sz="3600" dirty="0">
                <a:solidFill>
                  <a:schemeClr val="accent2"/>
                </a:solidFill>
                <a:latin typeface="Arial" pitchFamily="34" charset="0"/>
                <a:cs typeface="Arial" pitchFamily="34" charset="0"/>
              </a:rPr>
              <a:t>Platform/gateway for A2</a:t>
            </a:r>
          </a:p>
          <a:p>
            <a:r>
              <a:rPr lang="en-US" altLang="en-US" sz="3600" dirty="0">
                <a:solidFill>
                  <a:schemeClr val="accent2"/>
                </a:solidFill>
                <a:latin typeface="Arial" pitchFamily="34" charset="0"/>
                <a:cs typeface="Arial" pitchFamily="34" charset="0"/>
              </a:rPr>
              <a:t> Predicted grades for UCAS </a:t>
            </a:r>
          </a:p>
          <a:p>
            <a:r>
              <a:rPr lang="en-US" altLang="en-US" sz="3600" dirty="0">
                <a:solidFill>
                  <a:schemeClr val="accent2"/>
                </a:solidFill>
                <a:latin typeface="Arial" pitchFamily="34" charset="0"/>
                <a:cs typeface="Arial" pitchFamily="34" charset="0"/>
              </a:rPr>
              <a:t> University offers based on AS</a:t>
            </a:r>
          </a:p>
          <a:p>
            <a:r>
              <a:rPr lang="en-US" altLang="en-US" sz="3600" dirty="0">
                <a:solidFill>
                  <a:schemeClr val="accent2"/>
                </a:solidFill>
                <a:latin typeface="Arial" pitchFamily="34" charset="0"/>
                <a:cs typeface="Arial" pitchFamily="34" charset="0"/>
              </a:rPr>
              <a:t> Marks generally easier to obtain</a:t>
            </a:r>
          </a:p>
          <a:p>
            <a:r>
              <a:rPr lang="en-US" altLang="en-US" sz="3600" dirty="0">
                <a:solidFill>
                  <a:schemeClr val="accent2"/>
                </a:solidFill>
                <a:latin typeface="Arial" pitchFamily="34" charset="0"/>
                <a:cs typeface="Arial" pitchFamily="34" charset="0"/>
              </a:rPr>
              <a:t> 4 AS = Choice / safety net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rest">
            <a:extLst>
              <a:ext uri="{FF2B5EF4-FFF2-40B4-BE49-F238E27FC236}">
                <a16:creationId xmlns:a16="http://schemas.microsoft.com/office/drawing/2014/main" id="{F5975018-5A1C-4BED-9BA6-A5BE692BF9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04664"/>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7">
            <a:extLst>
              <a:ext uri="{FF2B5EF4-FFF2-40B4-BE49-F238E27FC236}">
                <a16:creationId xmlns:a16="http://schemas.microsoft.com/office/drawing/2014/main" id="{F942E928-A50F-4B12-AB0D-EC45D5600E5D}"/>
              </a:ext>
            </a:extLst>
          </p:cNvPr>
          <p:cNvSpPr>
            <a:spLocks noGrp="1" noChangeArrowheads="1"/>
          </p:cNvSpPr>
          <p:nvPr>
            <p:ph type="ctrTitle"/>
          </p:nvPr>
        </p:nvSpPr>
        <p:spPr>
          <a:xfrm>
            <a:off x="357188" y="357188"/>
            <a:ext cx="6983412" cy="1143000"/>
          </a:xfrm>
        </p:spPr>
        <p:txBody>
          <a:bodyPr/>
          <a:lstStyle/>
          <a:p>
            <a:pPr eaLnBrk="1" hangingPunct="1">
              <a:spcBef>
                <a:spcPct val="50000"/>
              </a:spcBef>
            </a:pPr>
            <a:r>
              <a:rPr lang="en-GB" altLang="en-US" dirty="0">
                <a:solidFill>
                  <a:schemeClr val="tx1"/>
                </a:solidFill>
                <a:latin typeface="Arial" pitchFamily="34" charset="0"/>
                <a:cs typeface="Arial" pitchFamily="34" charset="0"/>
              </a:rPr>
              <a:t>Information Sources</a:t>
            </a:r>
          </a:p>
        </p:txBody>
      </p:sp>
      <p:sp>
        <p:nvSpPr>
          <p:cNvPr id="28678" name="Rectangle 8">
            <a:extLst>
              <a:ext uri="{FF2B5EF4-FFF2-40B4-BE49-F238E27FC236}">
                <a16:creationId xmlns:a16="http://schemas.microsoft.com/office/drawing/2014/main" id="{52F94A01-E8C9-459B-93BF-B5E0509E46A5}"/>
              </a:ext>
            </a:extLst>
          </p:cNvPr>
          <p:cNvSpPr>
            <a:spLocks noChangeArrowheads="1"/>
          </p:cNvSpPr>
          <p:nvPr/>
        </p:nvSpPr>
        <p:spPr bwMode="auto">
          <a:xfrm>
            <a:off x="642938" y="1571625"/>
            <a:ext cx="80724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1325" indent="-441325">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pPr>
            <a:endParaRPr lang="en-GB" altLang="en-US" sz="1200">
              <a:solidFill>
                <a:schemeClr val="accent2"/>
              </a:solidFill>
            </a:endParaRPr>
          </a:p>
        </p:txBody>
      </p:sp>
      <p:sp>
        <p:nvSpPr>
          <p:cNvPr id="7" name="Rectangle 6">
            <a:extLst>
              <a:ext uri="{FF2B5EF4-FFF2-40B4-BE49-F238E27FC236}">
                <a16:creationId xmlns:a16="http://schemas.microsoft.com/office/drawing/2014/main" id="{83A09384-213F-4EBB-A42A-EC6AC8FE04F4}"/>
              </a:ext>
            </a:extLst>
          </p:cNvPr>
          <p:cNvSpPr/>
          <p:nvPr/>
        </p:nvSpPr>
        <p:spPr>
          <a:xfrm>
            <a:off x="2286000" y="1720850"/>
            <a:ext cx="4572000" cy="3970338"/>
          </a:xfrm>
          <a:prstGeom prst="rect">
            <a:avLst/>
          </a:prstGeom>
        </p:spPr>
        <p:txBody>
          <a:bodyPr>
            <a:spAutoFit/>
          </a:bodyPr>
          <a:lstStyle/>
          <a:p>
            <a:pPr eaLnBrk="1" hangingPunct="1">
              <a:defRPr/>
            </a:pPr>
            <a:r>
              <a:rPr lang="en-GB" sz="3600" dirty="0" err="1">
                <a:solidFill>
                  <a:srgbClr val="0000FF"/>
                </a:solidFill>
                <a:latin typeface="Arial" pitchFamily="34" charset="0"/>
                <a:cs typeface="Arial" pitchFamily="34" charset="0"/>
              </a:rPr>
              <a:t>www.qca.org.uk</a:t>
            </a:r>
            <a:endParaRPr lang="en-GB" sz="3600" dirty="0">
              <a:solidFill>
                <a:srgbClr val="0000FF"/>
              </a:solidFill>
              <a:latin typeface="Arial" pitchFamily="34" charset="0"/>
              <a:cs typeface="Arial" pitchFamily="34" charset="0"/>
            </a:endParaRPr>
          </a:p>
          <a:p>
            <a:pPr eaLnBrk="1" hangingPunct="1">
              <a:defRPr/>
            </a:pPr>
            <a:r>
              <a:rPr lang="en-GB" sz="3600" dirty="0" err="1">
                <a:solidFill>
                  <a:srgbClr val="0000FF"/>
                </a:solidFill>
                <a:latin typeface="Arial" pitchFamily="34" charset="0"/>
                <a:cs typeface="Arial" pitchFamily="34" charset="0"/>
              </a:rPr>
              <a:t>www.jcq.org.uk</a:t>
            </a:r>
            <a:endParaRPr lang="en-GB" sz="3600" dirty="0">
              <a:solidFill>
                <a:srgbClr val="0000FF"/>
              </a:solidFill>
              <a:latin typeface="Arial" pitchFamily="34" charset="0"/>
              <a:cs typeface="Arial" pitchFamily="34" charset="0"/>
            </a:endParaRPr>
          </a:p>
          <a:p>
            <a:pPr eaLnBrk="1" hangingPunct="1">
              <a:defRPr/>
            </a:pPr>
            <a:endParaRPr lang="en-GB" sz="3600" dirty="0">
              <a:solidFill>
                <a:srgbClr val="0000FF"/>
              </a:solidFill>
              <a:latin typeface="Arial" pitchFamily="34" charset="0"/>
              <a:cs typeface="Arial" pitchFamily="34" charset="0"/>
            </a:endParaRPr>
          </a:p>
          <a:p>
            <a:pPr eaLnBrk="1" hangingPunct="1">
              <a:defRPr/>
            </a:pPr>
            <a:r>
              <a:rPr lang="en-GB" sz="3600" dirty="0" err="1">
                <a:solidFill>
                  <a:srgbClr val="0000FF"/>
                </a:solidFill>
                <a:latin typeface="Arial" pitchFamily="34" charset="0"/>
                <a:cs typeface="Arial" pitchFamily="34" charset="0"/>
              </a:rPr>
              <a:t>www.ccea.org.uk</a:t>
            </a:r>
            <a:endParaRPr lang="en-GB" sz="3600" dirty="0">
              <a:solidFill>
                <a:srgbClr val="0000FF"/>
              </a:solidFill>
              <a:latin typeface="Arial" pitchFamily="34" charset="0"/>
              <a:cs typeface="Arial" pitchFamily="34" charset="0"/>
            </a:endParaRPr>
          </a:p>
          <a:p>
            <a:pPr eaLnBrk="1" hangingPunct="1">
              <a:defRPr/>
            </a:pPr>
            <a:r>
              <a:rPr lang="en-GB" sz="3600" dirty="0" err="1">
                <a:solidFill>
                  <a:srgbClr val="0000FF"/>
                </a:solidFill>
                <a:latin typeface="Arial" pitchFamily="34" charset="0"/>
                <a:cs typeface="Arial" pitchFamily="34" charset="0"/>
              </a:rPr>
              <a:t>www.ocr.org.uk</a:t>
            </a:r>
            <a:endParaRPr lang="en-GB" sz="3600" dirty="0">
              <a:solidFill>
                <a:srgbClr val="0000FF"/>
              </a:solidFill>
              <a:latin typeface="Arial" pitchFamily="34" charset="0"/>
              <a:cs typeface="Arial" pitchFamily="34" charset="0"/>
            </a:endParaRPr>
          </a:p>
          <a:p>
            <a:pPr eaLnBrk="1" hangingPunct="1">
              <a:defRPr/>
            </a:pPr>
            <a:r>
              <a:rPr lang="en-GB" sz="3600" dirty="0" err="1">
                <a:solidFill>
                  <a:srgbClr val="0000FF"/>
                </a:solidFill>
                <a:latin typeface="Arial" pitchFamily="34" charset="0"/>
                <a:cs typeface="Arial" pitchFamily="34" charset="0"/>
              </a:rPr>
              <a:t>www.edexcel.org.uk</a:t>
            </a:r>
            <a:r>
              <a:rPr lang="en-GB" sz="3600" dirty="0">
                <a:solidFill>
                  <a:srgbClr val="0000FF"/>
                </a:solidFill>
                <a:latin typeface="Arial" pitchFamily="34" charset="0"/>
                <a:cs typeface="Arial" pitchFamily="34" charset="0"/>
              </a:rPr>
              <a:t> </a:t>
            </a:r>
          </a:p>
          <a:p>
            <a:pPr eaLnBrk="1" hangingPunct="1">
              <a:defRPr/>
            </a:pPr>
            <a:r>
              <a:rPr lang="en-GB" sz="3600" dirty="0" err="1">
                <a:solidFill>
                  <a:srgbClr val="0000FF"/>
                </a:solidFill>
                <a:latin typeface="Arial" pitchFamily="34" charset="0"/>
                <a:cs typeface="Arial" pitchFamily="34" charset="0"/>
              </a:rPr>
              <a:t>www.aqa.org.uk</a:t>
            </a:r>
            <a:r>
              <a:rPr lang="en-GB" sz="3600" dirty="0">
                <a:solidFill>
                  <a:schemeClr val="accent4"/>
                </a:solidFill>
                <a:latin typeface="Comic Sans MS" pitchFamily="66"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a:extLst>
              <a:ext uri="{FF2B5EF4-FFF2-40B4-BE49-F238E27FC236}">
                <a16:creationId xmlns:a16="http://schemas.microsoft.com/office/drawing/2014/main" id="{F3EEB685-C1A5-453E-814D-C228130414E0}"/>
              </a:ext>
            </a:extLst>
          </p:cNvPr>
          <p:cNvSpPr>
            <a:spLocks noGrp="1"/>
          </p:cNvSpPr>
          <p:nvPr>
            <p:ph idx="1"/>
          </p:nvPr>
        </p:nvSpPr>
        <p:spPr>
          <a:xfrm>
            <a:off x="914400" y="2204864"/>
            <a:ext cx="7772400" cy="4151486"/>
          </a:xfrm>
        </p:spPr>
        <p:txBody>
          <a:bodyPr/>
          <a:lstStyle/>
          <a:p>
            <a:pPr algn="ctr" eaLnBrk="1" hangingPunct="1">
              <a:buFont typeface="Wingdings" panose="05000000000000000000" pitchFamily="2" charset="2"/>
              <a:buNone/>
            </a:pPr>
            <a:r>
              <a:rPr lang="en-GB" altLang="en-US" sz="4000" dirty="0">
                <a:latin typeface="Calibri" panose="020F0502020204030204" pitchFamily="34" charset="0"/>
                <a:cs typeface="Calibri" panose="020F0502020204030204" pitchFamily="34" charset="0"/>
              </a:rPr>
              <a:t>Mrs McEwan</a:t>
            </a:r>
          </a:p>
          <a:p>
            <a:pPr algn="ctr" eaLnBrk="1" hangingPunct="1">
              <a:buFont typeface="Wingdings" panose="05000000000000000000" pitchFamily="2" charset="2"/>
              <a:buNone/>
            </a:pPr>
            <a:r>
              <a:rPr lang="en-GB" altLang="en-US" sz="4000" dirty="0">
                <a:latin typeface="Calibri" panose="020F0502020204030204" pitchFamily="34" charset="0"/>
                <a:cs typeface="Calibri" panose="020F0502020204030204" pitchFamily="34" charset="0"/>
              </a:rPr>
              <a:t>Head of Year 13</a:t>
            </a:r>
          </a:p>
          <a:p>
            <a:pPr algn="ctr" eaLnBrk="1" hangingPunct="1">
              <a:buFont typeface="Wingdings" panose="05000000000000000000" pitchFamily="2" charset="2"/>
              <a:buNone/>
            </a:pPr>
            <a:endParaRPr lang="en-GB" altLang="en-US" sz="4000" dirty="0">
              <a:latin typeface="Calibri" panose="020F0502020204030204" pitchFamily="34" charset="0"/>
              <a:cs typeface="Calibri" panose="020F0502020204030204" pitchFamily="34" charset="0"/>
            </a:endParaRPr>
          </a:p>
          <a:p>
            <a:pPr algn="ctr" eaLnBrk="1" hangingPunct="1">
              <a:buFont typeface="Wingdings" panose="05000000000000000000" pitchFamily="2" charset="2"/>
              <a:buNone/>
            </a:pPr>
            <a:r>
              <a:rPr lang="en-GB" altLang="en-US" sz="4000" dirty="0">
                <a:latin typeface="Calibri" panose="020F0502020204030204" pitchFamily="34" charset="0"/>
                <a:cs typeface="Calibri" panose="020F0502020204030204" pitchFamily="34" charset="0"/>
              </a:rPr>
              <a:t>A Level Study</a:t>
            </a: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59" y="548680"/>
            <a:ext cx="133785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6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FAF1-1341-4B81-999D-C202FF9527B0}"/>
              </a:ext>
            </a:extLst>
          </p:cNvPr>
          <p:cNvSpPr>
            <a:spLocks noGrp="1"/>
          </p:cNvSpPr>
          <p:nvPr>
            <p:ph type="title"/>
          </p:nvPr>
        </p:nvSpPr>
        <p:spPr>
          <a:xfrm>
            <a:off x="323528" y="404664"/>
            <a:ext cx="7416824" cy="914400"/>
          </a:xfrm>
        </p:spPr>
        <p:txBody>
          <a:bodyPr/>
          <a:lstStyle/>
          <a:p>
            <a:pPr algn="ctr" eaLnBrk="1" fontAlgn="auto" hangingPunct="1">
              <a:spcAft>
                <a:spcPts val="0"/>
              </a:spcAft>
              <a:defRPr/>
            </a:pPr>
            <a:r>
              <a:rPr lang="en-GB" dirty="0">
                <a:solidFill>
                  <a:schemeClr val="tx2">
                    <a:satMod val="200000"/>
                  </a:schemeClr>
                </a:solidFill>
                <a:latin typeface="Calibri" panose="020F0502020204030204" pitchFamily="34" charset="0"/>
                <a:cs typeface="Calibri" panose="020F0502020204030204" pitchFamily="34" charset="0"/>
              </a:rPr>
              <a:t>Success in </a:t>
            </a:r>
            <a:r>
              <a:rPr lang="en-GB" u="sng" dirty="0">
                <a:solidFill>
                  <a:schemeClr val="tx2">
                    <a:satMod val="200000"/>
                  </a:schemeClr>
                </a:solidFill>
                <a:latin typeface="Calibri" panose="020F0502020204030204" pitchFamily="34" charset="0"/>
                <a:cs typeface="Calibri" panose="020F0502020204030204" pitchFamily="34" charset="0"/>
              </a:rPr>
              <a:t>Year 13 </a:t>
            </a:r>
            <a:r>
              <a:rPr lang="en-GB" dirty="0">
                <a:solidFill>
                  <a:schemeClr val="tx2">
                    <a:satMod val="200000"/>
                  </a:schemeClr>
                </a:solidFill>
                <a:latin typeface="Calibri" panose="020F0502020204030204" pitchFamily="34" charset="0"/>
                <a:cs typeface="Calibri" panose="020F0502020204030204" pitchFamily="34" charset="0"/>
              </a:rPr>
              <a:t>depends on:</a:t>
            </a:r>
          </a:p>
        </p:txBody>
      </p:sp>
      <p:sp>
        <p:nvSpPr>
          <p:cNvPr id="77827" name="Content Placeholder 2">
            <a:extLst>
              <a:ext uri="{FF2B5EF4-FFF2-40B4-BE49-F238E27FC236}">
                <a16:creationId xmlns:a16="http://schemas.microsoft.com/office/drawing/2014/main" id="{62E04F77-B71F-4F45-85AE-6D5CC1DCA102}"/>
              </a:ext>
            </a:extLst>
          </p:cNvPr>
          <p:cNvSpPr>
            <a:spLocks noGrp="1"/>
          </p:cNvSpPr>
          <p:nvPr>
            <p:ph idx="1"/>
          </p:nvPr>
        </p:nvSpPr>
        <p:spPr>
          <a:xfrm>
            <a:off x="651718" y="1371600"/>
            <a:ext cx="7772400" cy="4114800"/>
          </a:xfrm>
        </p:spPr>
        <p:txBody>
          <a:bodyPr/>
          <a:lstStyle/>
          <a:p>
            <a:pPr eaLnBrk="1" hangingPunct="1"/>
            <a:r>
              <a:rPr lang="en-GB" altLang="en-US" dirty="0">
                <a:latin typeface="Calibri" panose="020F0502020204030204" pitchFamily="34" charset="0"/>
                <a:cs typeface="Calibri" panose="020F0502020204030204" pitchFamily="34" charset="0"/>
              </a:rPr>
              <a:t>Attitude</a:t>
            </a:r>
          </a:p>
          <a:p>
            <a:pPr eaLnBrk="1" hangingPunct="1"/>
            <a:r>
              <a:rPr lang="en-GB" altLang="en-US" dirty="0">
                <a:latin typeface="Calibri" panose="020F0502020204030204" pitchFamily="34" charset="0"/>
                <a:cs typeface="Calibri" panose="020F0502020204030204" pitchFamily="34" charset="0"/>
              </a:rPr>
              <a:t>Attendance</a:t>
            </a:r>
          </a:p>
          <a:p>
            <a:pPr eaLnBrk="1" hangingPunct="1"/>
            <a:r>
              <a:rPr lang="en-GB" altLang="en-US" dirty="0">
                <a:latin typeface="Calibri" panose="020F0502020204030204" pitchFamily="34" charset="0"/>
                <a:cs typeface="Calibri" panose="020F0502020204030204" pitchFamily="34" charset="0"/>
              </a:rPr>
              <a:t>Punctuality</a:t>
            </a:r>
          </a:p>
          <a:p>
            <a:pPr eaLnBrk="1" hangingPunct="1"/>
            <a:r>
              <a:rPr lang="en-GB" altLang="en-US" dirty="0">
                <a:latin typeface="Calibri" panose="020F0502020204030204" pitchFamily="34" charset="0"/>
                <a:cs typeface="Calibri" panose="020F0502020204030204" pitchFamily="34" charset="0"/>
              </a:rPr>
              <a:t>Consistency  of effort </a:t>
            </a:r>
          </a:p>
          <a:p>
            <a:pPr eaLnBrk="1" hangingPunct="1"/>
            <a:r>
              <a:rPr lang="en-GB" altLang="en-US" dirty="0">
                <a:latin typeface="Calibri" panose="020F0502020204030204" pitchFamily="34" charset="0"/>
                <a:cs typeface="Calibri" panose="020F0502020204030204" pitchFamily="34" charset="0"/>
              </a:rPr>
              <a:t>Communication</a:t>
            </a:r>
          </a:p>
          <a:p>
            <a:pPr eaLnBrk="1" hangingPunct="1"/>
            <a:r>
              <a:rPr lang="en-GB" altLang="en-US" dirty="0">
                <a:latin typeface="Calibri" panose="020F0502020204030204" pitchFamily="34" charset="0"/>
                <a:cs typeface="Calibri" panose="020F0502020204030204" pitchFamily="34" charset="0"/>
              </a:rPr>
              <a:t>Support provided in school – page 2 of booklets</a:t>
            </a:r>
          </a:p>
          <a:p>
            <a:pPr eaLnBrk="1" hangingPunct="1"/>
            <a:r>
              <a:rPr lang="en-GB" altLang="en-US" dirty="0">
                <a:latin typeface="Calibri" panose="020F0502020204030204" pitchFamily="34" charset="0"/>
                <a:cs typeface="Calibri" panose="020F0502020204030204" pitchFamily="34" charset="0"/>
              </a:rPr>
              <a:t>Balance – e.g. extra-curricular; PT jobs</a:t>
            </a: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04664"/>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29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885B-EA22-4E56-8A5B-88B499275C2E}"/>
              </a:ext>
            </a:extLst>
          </p:cNvPr>
          <p:cNvSpPr>
            <a:spLocks noGrp="1"/>
          </p:cNvSpPr>
          <p:nvPr>
            <p:ph type="title"/>
          </p:nvPr>
        </p:nvSpPr>
        <p:spPr/>
        <p:txBody>
          <a:bodyPr/>
          <a:lstStyle/>
          <a:p>
            <a:pPr algn="ctr" eaLnBrk="1" fontAlgn="auto" hangingPunct="1">
              <a:spcAft>
                <a:spcPts val="0"/>
              </a:spcAft>
              <a:defRPr/>
            </a:pPr>
            <a:r>
              <a:rPr lang="en-GB" dirty="0">
                <a:solidFill>
                  <a:schemeClr val="tx2">
                    <a:satMod val="200000"/>
                  </a:schemeClr>
                </a:solidFill>
                <a:latin typeface="Calibri" panose="020F0502020204030204" pitchFamily="34" charset="0"/>
                <a:cs typeface="Calibri" panose="020F0502020204030204" pitchFamily="34" charset="0"/>
              </a:rPr>
              <a:t>Study Skills </a:t>
            </a:r>
          </a:p>
        </p:txBody>
      </p:sp>
      <p:sp>
        <p:nvSpPr>
          <p:cNvPr id="80899" name="Content Placeholder 2">
            <a:extLst>
              <a:ext uri="{FF2B5EF4-FFF2-40B4-BE49-F238E27FC236}">
                <a16:creationId xmlns:a16="http://schemas.microsoft.com/office/drawing/2014/main" id="{3D78EBCF-B87F-4CA1-8E85-E62FF79D4F4C}"/>
              </a:ext>
            </a:extLst>
          </p:cNvPr>
          <p:cNvSpPr>
            <a:spLocks noGrp="1"/>
          </p:cNvSpPr>
          <p:nvPr>
            <p:ph sz="half" idx="2"/>
          </p:nvPr>
        </p:nvSpPr>
        <p:spPr>
          <a:xfrm>
            <a:off x="252140" y="1196752"/>
            <a:ext cx="4040188" cy="3951288"/>
          </a:xfrm>
        </p:spPr>
        <p:txBody>
          <a:bodyPr/>
          <a:lstStyle/>
          <a:p>
            <a:pPr eaLnBrk="1" hangingPunct="1"/>
            <a:r>
              <a:rPr lang="en-GB" altLang="en-US" sz="2800" dirty="0">
                <a:latin typeface="Calibri Light" panose="020F0302020204030204" pitchFamily="34" charset="0"/>
                <a:cs typeface="Calibri Light" panose="020F0302020204030204" pitchFamily="34" charset="0"/>
              </a:rPr>
              <a:t>Refer to Study Skills booklet – pages 7 and 8 – for listing of examinations.</a:t>
            </a:r>
          </a:p>
          <a:p>
            <a:pPr eaLnBrk="1" hangingPunct="1"/>
            <a:r>
              <a:rPr lang="en-GB" altLang="en-US" sz="2800" dirty="0">
                <a:latin typeface="Calibri Light" panose="020F0302020204030204" pitchFamily="34" charset="0"/>
                <a:cs typeface="Calibri Light" panose="020F0302020204030204" pitchFamily="34" charset="0"/>
              </a:rPr>
              <a:t>Ensure three hours (minimum) per night</a:t>
            </a:r>
          </a:p>
          <a:p>
            <a:pPr eaLnBrk="1" hangingPunct="1"/>
            <a:r>
              <a:rPr lang="en-GB" altLang="en-US" sz="2800" dirty="0">
                <a:latin typeface="Calibri Light" panose="020F0302020204030204" pitchFamily="34" charset="0"/>
                <a:cs typeface="Calibri Light" panose="020F0302020204030204" pitchFamily="34" charset="0"/>
              </a:rPr>
              <a:t>Provide a quiet environment conducive to effective study; organised; resources</a:t>
            </a:r>
          </a:p>
          <a:p>
            <a:pPr eaLnBrk="1" hangingPunct="1"/>
            <a:endParaRPr lang="en-GB" altLang="en-US" sz="28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9EDA2FDE-B733-B594-A9D2-F9D8905605FD}"/>
              </a:ext>
            </a:extLst>
          </p:cNvPr>
          <p:cNvSpPr>
            <a:spLocks noGrp="1"/>
          </p:cNvSpPr>
          <p:nvPr>
            <p:ph sz="quarter" idx="4"/>
          </p:nvPr>
        </p:nvSpPr>
        <p:spPr>
          <a:xfrm>
            <a:off x="4850085" y="1196752"/>
            <a:ext cx="4041775" cy="3568149"/>
          </a:xfrm>
        </p:spPr>
        <p:txBody>
          <a:bodyPr/>
          <a:lstStyle/>
          <a:p>
            <a:pPr eaLnBrk="1" hangingPunct="1"/>
            <a:r>
              <a:rPr lang="en-GB" altLang="en-US" sz="2400" dirty="0">
                <a:latin typeface="Calibri Light" panose="020F0302020204030204" pitchFamily="34" charset="0"/>
                <a:cs typeface="Calibri Light" panose="020F0302020204030204" pitchFamily="34" charset="0"/>
              </a:rPr>
              <a:t>Control of social media - monitor use of PC/mobile phones/gaming etc. at home. </a:t>
            </a:r>
          </a:p>
          <a:p>
            <a:pPr eaLnBrk="1" hangingPunct="1"/>
            <a:r>
              <a:rPr lang="en-GB" altLang="en-US" sz="2400" dirty="0">
                <a:latin typeface="Calibri Light" panose="020F0302020204030204" pitchFamily="34" charset="0"/>
                <a:cs typeface="Calibri Light" panose="020F0302020204030204" pitchFamily="34" charset="0"/>
              </a:rPr>
              <a:t>Check homework diary on a regular basis for deadlines etc.</a:t>
            </a:r>
          </a:p>
          <a:p>
            <a:pPr eaLnBrk="1" hangingPunct="1"/>
            <a:r>
              <a:rPr lang="en-GB" altLang="en-US" dirty="0">
                <a:latin typeface="Calibri Light" panose="020F0302020204030204" pitchFamily="34" charset="0"/>
                <a:cs typeface="Calibri Light" panose="020F0302020204030204" pitchFamily="34" charset="0"/>
              </a:rPr>
              <a:t>Google Classroom Codes – page 9</a:t>
            </a:r>
            <a:endParaRPr lang="en-GB" altLang="en-US" sz="2400" dirty="0">
              <a:latin typeface="Calibri Light" panose="020F0302020204030204" pitchFamily="34" charset="0"/>
              <a:cs typeface="Calibri Light" panose="020F0302020204030204" pitchFamily="34" charset="0"/>
            </a:endParaRPr>
          </a:p>
          <a:p>
            <a:r>
              <a:rPr lang="en-GB" i="1" dirty="0">
                <a:solidFill>
                  <a:schemeClr val="accent6"/>
                </a:solidFill>
                <a:latin typeface="Calibri" panose="020F0502020204030204" pitchFamily="34" charset="0"/>
                <a:cs typeface="Calibri" panose="020F0502020204030204" pitchFamily="34" charset="0"/>
              </a:rPr>
              <a:t>Driving lessons – not during class time</a:t>
            </a:r>
          </a:p>
          <a:p>
            <a:r>
              <a:rPr lang="en-GB" i="1" dirty="0">
                <a:solidFill>
                  <a:schemeClr val="accent6"/>
                </a:solidFill>
                <a:latin typeface="Calibri" panose="020F0502020204030204" pitchFamily="34" charset="0"/>
                <a:cs typeface="Calibri" panose="020F0502020204030204" pitchFamily="34" charset="0"/>
              </a:rPr>
              <a:t>Parking permits necessary if bringing a car to school.</a:t>
            </a: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864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59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C912A0FD-DE05-4B96-BB4A-DDF5FB13AB78}"/>
              </a:ext>
            </a:extLst>
          </p:cNvPr>
          <p:cNvSpPr>
            <a:spLocks noGrp="1"/>
          </p:cNvSpPr>
          <p:nvPr>
            <p:ph type="subTitle" idx="1"/>
          </p:nvPr>
        </p:nvSpPr>
        <p:spPr>
          <a:xfrm>
            <a:off x="914400" y="2835275"/>
            <a:ext cx="7772400" cy="1508125"/>
          </a:xfrm>
        </p:spPr>
        <p:txBody>
          <a:bodyPr/>
          <a:lstStyle/>
          <a:p>
            <a:pPr>
              <a:spcBef>
                <a:spcPct val="0"/>
              </a:spcBef>
            </a:pPr>
            <a:endParaRPr lang="en-GB" altLang="en-US"/>
          </a:p>
          <a:p>
            <a:pPr>
              <a:spcBef>
                <a:spcPct val="0"/>
              </a:spcBef>
            </a:pPr>
            <a:endParaRPr lang="en-GB" altLang="en-US"/>
          </a:p>
        </p:txBody>
      </p:sp>
      <p:pic>
        <p:nvPicPr>
          <p:cNvPr id="81923" name="Picture 4" descr="Crest">
            <a:extLst>
              <a:ext uri="{FF2B5EF4-FFF2-40B4-BE49-F238E27FC236}">
                <a16:creationId xmlns:a16="http://schemas.microsoft.com/office/drawing/2014/main" id="{19A81DCE-C9DA-4EAC-9107-9A2FE4E72D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671F9AAE-5B85-4D19-9BFB-5E92DDC7BE89}"/>
              </a:ext>
            </a:extLst>
          </p:cNvPr>
          <p:cNvSpPr>
            <a:spLocks noGrp="1" noChangeArrowheads="1"/>
          </p:cNvSpPr>
          <p:nvPr>
            <p:ph type="ctrTitle"/>
          </p:nvPr>
        </p:nvSpPr>
        <p:spPr>
          <a:xfrm>
            <a:off x="68315" y="-180975"/>
            <a:ext cx="6983413" cy="1143000"/>
          </a:xfrm>
        </p:spPr>
        <p:txBody>
          <a:bodyPr/>
          <a:lstStyle/>
          <a:p>
            <a:pPr>
              <a:defRPr/>
            </a:pPr>
            <a:r>
              <a:rPr lang="en-US" dirty="0">
                <a:effectLst>
                  <a:outerShdw blurRad="38100" dist="38100" dir="2700000" algn="tl">
                    <a:srgbClr val="C0C0C0"/>
                  </a:outerShdw>
                </a:effectLst>
                <a:latin typeface="Calibri" panose="020F0502020204030204" pitchFamily="34" charset="0"/>
                <a:cs typeface="Calibri" panose="020F0502020204030204" pitchFamily="34" charset="0"/>
              </a:rPr>
              <a:t>Practical Advice for Parents</a:t>
            </a:r>
            <a:endParaRPr lang="en-US" dirty="0">
              <a:latin typeface="Calibri" panose="020F0502020204030204" pitchFamily="34" charset="0"/>
              <a:cs typeface="Calibri" panose="020F0502020204030204" pitchFamily="34" charset="0"/>
            </a:endParaRPr>
          </a:p>
        </p:txBody>
      </p:sp>
      <p:sp>
        <p:nvSpPr>
          <p:cNvPr id="81927" name="Rectangle 8">
            <a:extLst>
              <a:ext uri="{FF2B5EF4-FFF2-40B4-BE49-F238E27FC236}">
                <a16:creationId xmlns:a16="http://schemas.microsoft.com/office/drawing/2014/main" id="{8000099C-50A9-4316-8548-41EE50CD34DA}"/>
              </a:ext>
            </a:extLst>
          </p:cNvPr>
          <p:cNvSpPr>
            <a:spLocks noChangeArrowheads="1"/>
          </p:cNvSpPr>
          <p:nvPr/>
        </p:nvSpPr>
        <p:spPr bwMode="auto">
          <a:xfrm>
            <a:off x="398489" y="774700"/>
            <a:ext cx="795813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spcBef>
                <a:spcPct val="2000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Encourage Independent study</a:t>
            </a:r>
            <a:endParaRPr lang="en-US" altLang="en-US" sz="2800" dirty="0">
              <a:latin typeface="Calibri" panose="020F0502020204030204" pitchFamily="34" charset="0"/>
              <a:ea typeface="Dotum" panose="020B0503020000020004" pitchFamily="34" charset="-127"/>
              <a:cs typeface="Calibri" panose="020F0502020204030204" pitchFamily="34" charset="0"/>
            </a:endParaRPr>
          </a:p>
          <a:p>
            <a:pPr>
              <a:spcBef>
                <a:spcPct val="20000"/>
              </a:spcBef>
              <a:buClrTx/>
              <a:buSzTx/>
              <a:buFontTx/>
              <a:buChar char="•"/>
            </a:pPr>
            <a:r>
              <a:rPr lang="en-US" altLang="en-US" sz="2800" dirty="0">
                <a:latin typeface="Calibri" panose="020F0502020204030204" pitchFamily="34" charset="0"/>
                <a:ea typeface="Dotum" panose="020B0503020000020004" pitchFamily="34" charset="-127"/>
                <a:cs typeface="Calibri" panose="020F0502020204030204" pitchFamily="34" charset="0"/>
              </a:rPr>
              <a:t> Support and encouragement – school events - </a:t>
            </a:r>
            <a:r>
              <a:rPr lang="en-GB" altLang="en-US" sz="2800" dirty="0">
                <a:latin typeface="Calibri" panose="020F0502020204030204" pitchFamily="34" charset="0"/>
                <a:cs typeface="Calibri" panose="020F0502020204030204" pitchFamily="34" charset="0"/>
              </a:rPr>
              <a:t>parent’s newsletter; website</a:t>
            </a:r>
            <a:endParaRPr lang="en-US" altLang="en-US" sz="2800" dirty="0">
              <a:latin typeface="Calibri" panose="020F0502020204030204" pitchFamily="34" charset="0"/>
              <a:ea typeface="Dotum" panose="020B0503020000020004" pitchFamily="34" charset="-127"/>
              <a:cs typeface="Calibri" panose="020F0502020204030204" pitchFamily="34" charset="0"/>
            </a:endParaRPr>
          </a:p>
          <a:p>
            <a:pPr>
              <a:spcBef>
                <a:spcPct val="20000"/>
              </a:spcBef>
              <a:buClrTx/>
              <a:buSzTx/>
              <a:buFontTx/>
              <a:buChar char="•"/>
            </a:pPr>
            <a:r>
              <a:rPr lang="en-US" altLang="en-US" sz="2800" dirty="0">
                <a:latin typeface="Calibri" panose="020F0502020204030204" pitchFamily="34" charset="0"/>
                <a:ea typeface="Dotum" panose="020B0503020000020004" pitchFamily="34" charset="-127"/>
                <a:cs typeface="Calibri" panose="020F0502020204030204" pitchFamily="34" charset="0"/>
              </a:rPr>
              <a:t> Awareness</a:t>
            </a:r>
          </a:p>
          <a:p>
            <a:pPr>
              <a:spcBef>
                <a:spcPct val="20000"/>
              </a:spcBef>
              <a:buClrTx/>
              <a:buSzTx/>
              <a:buFontTx/>
              <a:buNone/>
            </a:pPr>
            <a:r>
              <a:rPr lang="en-US" altLang="en-US" sz="2800" dirty="0">
                <a:latin typeface="Calibri" panose="020F0502020204030204" pitchFamily="34" charset="0"/>
                <a:ea typeface="Dotum" panose="020B0503020000020004" pitchFamily="34" charset="-127"/>
                <a:cs typeface="Calibri" panose="020F0502020204030204" pitchFamily="34" charset="0"/>
              </a:rPr>
              <a:t>	- subjects</a:t>
            </a:r>
          </a:p>
          <a:p>
            <a:pPr>
              <a:spcBef>
                <a:spcPct val="20000"/>
              </a:spcBef>
              <a:buClrTx/>
              <a:buSzTx/>
              <a:buFontTx/>
              <a:buNone/>
            </a:pPr>
            <a:r>
              <a:rPr lang="en-US" altLang="en-US" sz="2800" dirty="0">
                <a:latin typeface="Calibri" panose="020F0502020204030204" pitchFamily="34" charset="0"/>
                <a:ea typeface="Dotum" panose="020B0503020000020004" pitchFamily="34" charset="-127"/>
                <a:cs typeface="Calibri" panose="020F0502020204030204" pitchFamily="34" charset="0"/>
              </a:rPr>
              <a:t>	- study habits – not just homework!</a:t>
            </a:r>
          </a:p>
          <a:p>
            <a:pPr>
              <a:spcBef>
                <a:spcPct val="20000"/>
              </a:spcBef>
              <a:buClrTx/>
              <a:buSzTx/>
              <a:buFontTx/>
              <a:buNone/>
            </a:pPr>
            <a:r>
              <a:rPr lang="en-US" altLang="en-US" sz="2800" dirty="0">
                <a:latin typeface="Calibri" panose="020F0502020204030204" pitchFamily="34" charset="0"/>
                <a:ea typeface="Dotum" panose="020B0503020000020004" pitchFamily="34" charset="-127"/>
                <a:cs typeface="Calibri" panose="020F0502020204030204" pitchFamily="34" charset="0"/>
              </a:rPr>
              <a:t>	- examination times</a:t>
            </a:r>
          </a:p>
          <a:p>
            <a:pPr>
              <a:spcBef>
                <a:spcPct val="20000"/>
              </a:spcBef>
              <a:buClrTx/>
              <a:buSzTx/>
              <a:buFontTx/>
              <a:buNone/>
            </a:pPr>
            <a:r>
              <a:rPr lang="en-US" altLang="en-US" sz="2800" dirty="0">
                <a:latin typeface="Calibri" panose="020F0502020204030204" pitchFamily="34" charset="0"/>
                <a:ea typeface="Dotum" panose="020B0503020000020004" pitchFamily="34" charset="-127"/>
                <a:cs typeface="Calibri" panose="020F0502020204030204" pitchFamily="34" charset="0"/>
              </a:rPr>
              <a:t>	- module results</a:t>
            </a:r>
          </a:p>
          <a:p>
            <a:pPr marL="457200" indent="-457200">
              <a:spcBef>
                <a:spcPct val="20000"/>
              </a:spcBef>
              <a:buClrTx/>
              <a:buSzTx/>
            </a:pPr>
            <a:r>
              <a:rPr lang="en-GB" altLang="en-US" sz="2800" dirty="0">
                <a:latin typeface="Calibri" panose="020F0502020204030204" pitchFamily="34" charset="0"/>
                <a:ea typeface="Dotum" panose="020B0503020000020004" pitchFamily="34" charset="-127"/>
                <a:cs typeface="Calibri" panose="020F0502020204030204" pitchFamily="34" charset="0"/>
              </a:rPr>
              <a:t>Re-marks – be advised – student and parental decision – grades  may go up but can also go down! </a:t>
            </a:r>
            <a:r>
              <a:rPr lang="en-GB" altLang="en-US" sz="2800" b="1" dirty="0">
                <a:latin typeface="Calibri" panose="020F0502020204030204" pitchFamily="34" charset="0"/>
                <a:ea typeface="Dotum" panose="020B0503020000020004" pitchFamily="34" charset="-127"/>
                <a:cs typeface="Calibri" panose="020F0502020204030204" pitchFamily="34" charset="0"/>
              </a:rPr>
              <a:t>The grade / score awarded after a remark is what will remain on the candidates record.</a:t>
            </a:r>
          </a:p>
          <a:p>
            <a:pPr>
              <a:spcBef>
                <a:spcPct val="20000"/>
              </a:spcBef>
              <a:buClrTx/>
              <a:buSzTx/>
              <a:buFontTx/>
              <a:buNone/>
            </a:pPr>
            <a:endParaRPr lang="en-GB" altLang="en-US" sz="3200" dirty="0">
              <a:latin typeface="Dotum" panose="020B0503020000020004" pitchFamily="34" charset="-127"/>
              <a:ea typeface="Dotum" panose="020B0503020000020004" pitchFamily="34" charset="-127"/>
            </a:endParaRPr>
          </a:p>
        </p:txBody>
      </p:sp>
    </p:spTree>
    <p:extLst>
      <p:ext uri="{BB962C8B-B14F-4D97-AF65-F5344CB8AC3E}">
        <p14:creationId xmlns:p14="http://schemas.microsoft.com/office/powerpoint/2010/main" val="331313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rest">
            <a:extLst>
              <a:ext uri="{FF2B5EF4-FFF2-40B4-BE49-F238E27FC236}">
                <a16:creationId xmlns:a16="http://schemas.microsoft.com/office/drawing/2014/main" id="{088C8676-7F85-4155-A577-903F6A412C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a:extLst>
              <a:ext uri="{FF2B5EF4-FFF2-40B4-BE49-F238E27FC236}">
                <a16:creationId xmlns:a16="http://schemas.microsoft.com/office/drawing/2014/main" id="{2C921D3D-38B3-4B57-824D-FA87979F6FDE}"/>
              </a:ext>
            </a:extLst>
          </p:cNvPr>
          <p:cNvSpPr>
            <a:spLocks noGrp="1" noChangeArrowheads="1"/>
          </p:cNvSpPr>
          <p:nvPr>
            <p:ph type="ctrTitle"/>
          </p:nvPr>
        </p:nvSpPr>
        <p:spPr>
          <a:xfrm>
            <a:off x="500063" y="357188"/>
            <a:ext cx="6983412" cy="1143000"/>
          </a:xfrm>
        </p:spPr>
        <p:txBody>
          <a:bodyPr/>
          <a:lstStyle/>
          <a:p>
            <a:pPr>
              <a:defRPr/>
            </a:pPr>
            <a:r>
              <a:rPr lang="en-US" b="1" dirty="0">
                <a:effectLst>
                  <a:outerShdw blurRad="38100" dist="38100" dir="2700000" algn="tl">
                    <a:srgbClr val="C0C0C0"/>
                  </a:outerShdw>
                </a:effectLst>
                <a:latin typeface="Arial" pitchFamily="34" charset="0"/>
                <a:cs typeface="Arial" pitchFamily="34" charset="0"/>
              </a:rPr>
              <a:t>Structure</a:t>
            </a:r>
            <a:endParaRPr lang="en-US" dirty="0">
              <a:latin typeface="Arial" pitchFamily="34" charset="0"/>
              <a:cs typeface="Arial" pitchFamily="34" charset="0"/>
            </a:endParaRPr>
          </a:p>
        </p:txBody>
      </p:sp>
      <p:sp>
        <p:nvSpPr>
          <p:cNvPr id="3080" name="Rectangle 8">
            <a:extLst>
              <a:ext uri="{FF2B5EF4-FFF2-40B4-BE49-F238E27FC236}">
                <a16:creationId xmlns:a16="http://schemas.microsoft.com/office/drawing/2014/main" id="{A6BF8412-8F55-4A1C-94D3-18CDEFEA1CAC}"/>
              </a:ext>
            </a:extLst>
          </p:cNvPr>
          <p:cNvSpPr>
            <a:spLocks noChangeArrowheads="1"/>
          </p:cNvSpPr>
          <p:nvPr/>
        </p:nvSpPr>
        <p:spPr bwMode="auto">
          <a:xfrm>
            <a:off x="500063" y="2266951"/>
            <a:ext cx="7960369" cy="3600400"/>
          </a:xfrm>
          <a:prstGeom prst="rect">
            <a:avLst/>
          </a:prstGeom>
          <a:noFill/>
          <a:ln w="9525">
            <a:noFill/>
            <a:miter lim="800000"/>
            <a:headEnd/>
            <a:tailEnd/>
          </a:ln>
        </p:spPr>
        <p:txBody>
          <a:bodyPr/>
          <a:lstStyle/>
          <a:p>
            <a:pPr>
              <a:lnSpc>
                <a:spcPct val="150000"/>
              </a:lnSpc>
              <a:spcBef>
                <a:spcPct val="20000"/>
              </a:spcBef>
              <a:tabLst>
                <a:tab pos="2959100" algn="l"/>
              </a:tabLst>
              <a:defRPr/>
            </a:pPr>
            <a:r>
              <a:rPr lang="en-US" sz="2800" dirty="0">
                <a:solidFill>
                  <a:schemeClr val="accent2"/>
                </a:solidFill>
                <a:latin typeface="Arial" pitchFamily="34" charset="0"/>
                <a:cs typeface="Arial" pitchFamily="34" charset="0"/>
              </a:rPr>
              <a:t>Mr Gallagher (Principal)    Introduction</a:t>
            </a:r>
          </a:p>
          <a:p>
            <a:pPr>
              <a:lnSpc>
                <a:spcPct val="150000"/>
              </a:lnSpc>
              <a:spcBef>
                <a:spcPct val="20000"/>
              </a:spcBef>
              <a:tabLst>
                <a:tab pos="2959100" algn="l"/>
              </a:tabLst>
              <a:defRPr/>
            </a:pPr>
            <a:r>
              <a:rPr lang="en-US" sz="2800" dirty="0">
                <a:solidFill>
                  <a:schemeClr val="accent2"/>
                </a:solidFill>
                <a:latin typeface="Arial" pitchFamily="34" charset="0"/>
                <a:cs typeface="Arial" pitchFamily="34" charset="0"/>
              </a:rPr>
              <a:t>Mrs McCarry		AS/A level Pathway</a:t>
            </a:r>
          </a:p>
          <a:p>
            <a:pPr>
              <a:lnSpc>
                <a:spcPct val="150000"/>
              </a:lnSpc>
              <a:spcBef>
                <a:spcPct val="20000"/>
              </a:spcBef>
              <a:tabLst>
                <a:tab pos="2959100" algn="l"/>
              </a:tabLst>
              <a:defRPr/>
            </a:pPr>
            <a:r>
              <a:rPr lang="en-US" sz="2800" dirty="0">
                <a:solidFill>
                  <a:schemeClr val="accent2"/>
                </a:solidFill>
                <a:latin typeface="Arial" pitchFamily="34" charset="0"/>
                <a:cs typeface="Arial" pitchFamily="34" charset="0"/>
              </a:rPr>
              <a:t>Mrs McEwan		A Level Study</a:t>
            </a:r>
          </a:p>
          <a:p>
            <a:pPr marL="3043238" indent="-3043238">
              <a:spcBef>
                <a:spcPct val="20000"/>
              </a:spcBef>
              <a:tabLst>
                <a:tab pos="2868613" algn="l"/>
              </a:tabLst>
              <a:defRPr/>
            </a:pPr>
            <a:r>
              <a:rPr lang="en-US" sz="2800" dirty="0" err="1">
                <a:solidFill>
                  <a:schemeClr val="accent2"/>
                </a:solidFill>
                <a:latin typeface="Arial" pitchFamily="34" charset="0"/>
                <a:cs typeface="Arial" pitchFamily="34" charset="0"/>
              </a:rPr>
              <a:t>Mrs</a:t>
            </a:r>
            <a:r>
              <a:rPr lang="en-US" sz="2800" dirty="0">
                <a:solidFill>
                  <a:schemeClr val="accent2"/>
                </a:solidFill>
                <a:latin typeface="Arial" pitchFamily="34" charset="0"/>
                <a:cs typeface="Arial" pitchFamily="34" charset="0"/>
              </a:rPr>
              <a:t> Guiney			Careers, </a:t>
            </a:r>
            <a:r>
              <a:rPr lang="en-GB" sz="2800" dirty="0">
                <a:solidFill>
                  <a:schemeClr val="accent2"/>
                </a:solidFill>
                <a:latin typeface="Arial" pitchFamily="34" charset="0"/>
                <a:cs typeface="Arial" pitchFamily="34" charset="0"/>
              </a:rPr>
              <a:t>UCAS Process</a:t>
            </a:r>
          </a:p>
          <a:p>
            <a:pPr>
              <a:lnSpc>
                <a:spcPct val="150000"/>
              </a:lnSpc>
              <a:spcBef>
                <a:spcPct val="20000"/>
              </a:spcBef>
              <a:tabLst>
                <a:tab pos="2868613" algn="l"/>
              </a:tabLst>
              <a:defRPr/>
            </a:pPr>
            <a:r>
              <a:rPr lang="en-GB" sz="2800" dirty="0">
                <a:solidFill>
                  <a:schemeClr val="accent2"/>
                </a:solidFill>
                <a:latin typeface="Arial" pitchFamily="34" charset="0"/>
                <a:cs typeface="Arial" pitchFamily="34" charset="0"/>
              </a:rPr>
              <a:t>Mrs McCarry		</a:t>
            </a:r>
            <a:r>
              <a:rPr lang="en-US" sz="2800" dirty="0">
                <a:solidFill>
                  <a:schemeClr val="accent2"/>
                </a:solidFill>
                <a:latin typeface="Arial" pitchFamily="34" charset="0"/>
                <a:cs typeface="Arial" pitchFamily="34" charset="0"/>
              </a:rPr>
              <a:t>Student Finance</a:t>
            </a:r>
          </a:p>
          <a:p>
            <a:pPr>
              <a:spcBef>
                <a:spcPct val="20000"/>
              </a:spcBef>
              <a:tabLst>
                <a:tab pos="2868613" algn="l"/>
              </a:tabLst>
              <a:defRPr/>
            </a:pPr>
            <a:endParaRPr lang="en-GB" dirty="0">
              <a:solidFill>
                <a:schemeClr val="accent2"/>
              </a:solidFill>
              <a:latin typeface="Arial" pitchFamily="34" charset="0"/>
              <a:cs typeface="Arial" pitchFamily="34" charset="0"/>
            </a:endParaRPr>
          </a:p>
          <a:p>
            <a:pPr>
              <a:spcBef>
                <a:spcPct val="20000"/>
              </a:spcBef>
              <a:tabLst>
                <a:tab pos="2778125" algn="l"/>
              </a:tabLst>
              <a:defRPr/>
            </a:pPr>
            <a:r>
              <a:rPr lang="en-US" sz="2800" dirty="0">
                <a:solidFill>
                  <a:schemeClr val="accent2"/>
                </a:solidFill>
                <a:latin typeface="Comic Sans MS" pitchFamily="66"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Crest">
            <a:extLst>
              <a:ext uri="{FF2B5EF4-FFF2-40B4-BE49-F238E27FC236}">
                <a16:creationId xmlns:a16="http://schemas.microsoft.com/office/drawing/2014/main" id="{9CF69BA3-0066-4E6C-849D-92E6F78FFE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7102" y="216328"/>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7">
            <a:extLst>
              <a:ext uri="{FF2B5EF4-FFF2-40B4-BE49-F238E27FC236}">
                <a16:creationId xmlns:a16="http://schemas.microsoft.com/office/drawing/2014/main" id="{557D2D1A-43FE-43C2-A9AA-EB9E9A6B4871}"/>
              </a:ext>
            </a:extLst>
          </p:cNvPr>
          <p:cNvSpPr>
            <a:spLocks noGrp="1" noChangeArrowheads="1"/>
          </p:cNvSpPr>
          <p:nvPr>
            <p:ph type="ctrTitle"/>
          </p:nvPr>
        </p:nvSpPr>
        <p:spPr>
          <a:xfrm>
            <a:off x="357188" y="357188"/>
            <a:ext cx="6983412" cy="1143000"/>
          </a:xfrm>
        </p:spPr>
        <p:txBody>
          <a:bodyPr/>
          <a:lstStyle/>
          <a:p>
            <a:pPr eaLnBrk="1" hangingPunct="1">
              <a:spcBef>
                <a:spcPct val="50000"/>
              </a:spcBef>
              <a:defRPr/>
            </a:pPr>
            <a:r>
              <a:rPr lang="en-GB" altLang="en-US" dirty="0">
                <a:solidFill>
                  <a:schemeClr val="tx1"/>
                </a:solidFill>
                <a:latin typeface="Calibri" panose="020F0502020204030204" pitchFamily="34" charset="0"/>
                <a:cs typeface="Calibri" panose="020F0502020204030204" pitchFamily="34" charset="0"/>
              </a:rPr>
              <a:t>General points</a:t>
            </a:r>
          </a:p>
        </p:txBody>
      </p:sp>
      <p:sp>
        <p:nvSpPr>
          <p:cNvPr id="82950" name="Rectangle 8">
            <a:extLst>
              <a:ext uri="{FF2B5EF4-FFF2-40B4-BE49-F238E27FC236}">
                <a16:creationId xmlns:a16="http://schemas.microsoft.com/office/drawing/2014/main" id="{DB2F8A58-4160-45BC-96D9-1205CCF2D082}"/>
              </a:ext>
            </a:extLst>
          </p:cNvPr>
          <p:cNvSpPr>
            <a:spLocks noChangeArrowheads="1"/>
          </p:cNvSpPr>
          <p:nvPr/>
        </p:nvSpPr>
        <p:spPr bwMode="auto">
          <a:xfrm>
            <a:off x="642938" y="1571625"/>
            <a:ext cx="80724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1325" indent="-441325">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Char char="•"/>
            </a:pPr>
            <a:endParaRPr lang="en-GB" altLang="en-US" sz="1200">
              <a:solidFill>
                <a:schemeClr val="accent2"/>
              </a:solidFill>
              <a:latin typeface="Comic Sans MS" panose="030F0702030302020204" pitchFamily="66" charset="0"/>
            </a:endParaRPr>
          </a:p>
        </p:txBody>
      </p:sp>
      <p:sp>
        <p:nvSpPr>
          <p:cNvPr id="82951" name="Rectangle 6">
            <a:extLst>
              <a:ext uri="{FF2B5EF4-FFF2-40B4-BE49-F238E27FC236}">
                <a16:creationId xmlns:a16="http://schemas.microsoft.com/office/drawing/2014/main" id="{2387C1F9-EC08-4EC2-8BED-487C449DFA09}"/>
              </a:ext>
            </a:extLst>
          </p:cNvPr>
          <p:cNvSpPr>
            <a:spLocks noChangeArrowheads="1"/>
          </p:cNvSpPr>
          <p:nvPr/>
        </p:nvSpPr>
        <p:spPr bwMode="auto">
          <a:xfrm>
            <a:off x="527041" y="1237517"/>
            <a:ext cx="82153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AS and A2 Units </a:t>
            </a:r>
            <a:r>
              <a:rPr lang="en-GB" altLang="en-US" sz="2800" b="1" dirty="0">
                <a:latin typeface="Calibri" panose="020F0502020204030204" pitchFamily="34" charset="0"/>
                <a:ea typeface="Dotum" panose="020B0503020000020004" pitchFamily="34" charset="-127"/>
                <a:cs typeface="Calibri" panose="020F0502020204030204" pitchFamily="34" charset="0"/>
              </a:rPr>
              <a:t>may be repeated</a:t>
            </a:r>
            <a:r>
              <a:rPr lang="en-GB" altLang="en-US" sz="2800" dirty="0">
                <a:latin typeface="Calibri" panose="020F0502020204030204" pitchFamily="34" charset="0"/>
                <a:ea typeface="Dotum" panose="020B0503020000020004" pitchFamily="34" charset="-127"/>
                <a:cs typeface="Calibri" panose="020F0502020204030204" pitchFamily="34" charset="0"/>
              </a:rPr>
              <a:t>. </a:t>
            </a:r>
            <a:r>
              <a:rPr lang="en-GB" altLang="en-US" sz="2800" b="1" dirty="0">
                <a:latin typeface="Calibri" panose="020F0502020204030204" pitchFamily="34" charset="0"/>
                <a:ea typeface="Dotum" panose="020B0503020000020004" pitchFamily="34" charset="-127"/>
                <a:cs typeface="Calibri" panose="020F0502020204030204" pitchFamily="34" charset="0"/>
              </a:rPr>
              <a:t>In this case, the </a:t>
            </a:r>
            <a:r>
              <a:rPr lang="en-GB" altLang="en-US" sz="2800" b="1" u="sng" dirty="0">
                <a:latin typeface="Calibri" panose="020F0502020204030204" pitchFamily="34" charset="0"/>
                <a:ea typeface="Dotum" panose="020B0503020000020004" pitchFamily="34" charset="-127"/>
                <a:cs typeface="Calibri" panose="020F0502020204030204" pitchFamily="34" charset="0"/>
              </a:rPr>
              <a:t>higher mark </a:t>
            </a:r>
            <a:r>
              <a:rPr lang="en-GB" altLang="en-US" sz="2800" b="1" dirty="0">
                <a:latin typeface="Calibri" panose="020F0502020204030204" pitchFamily="34" charset="0"/>
                <a:ea typeface="Dotum" panose="020B0503020000020004" pitchFamily="34" charset="-127"/>
                <a:cs typeface="Calibri" panose="020F0502020204030204" pitchFamily="34" charset="0"/>
              </a:rPr>
              <a:t>will be awarded.</a:t>
            </a:r>
          </a:p>
          <a:p>
            <a:pPr eaLnBrk="1" hangingPunct="1">
              <a:spcBef>
                <a:spcPct val="0"/>
              </a:spcBef>
              <a:buClrTx/>
              <a:buSzTx/>
              <a:buFontTx/>
              <a:buChar char="•"/>
            </a:pPr>
            <a:endParaRPr lang="en-GB" altLang="en-US" sz="1200" dirty="0">
              <a:latin typeface="Calibri" panose="020F0502020204030204" pitchFamily="34" charset="0"/>
              <a:ea typeface="Dotum" panose="020B0503020000020004" pitchFamily="34" charset="-127"/>
              <a:cs typeface="Calibri" panose="020F0502020204030204" pitchFamily="34" charset="0"/>
            </a:endParaRPr>
          </a:p>
          <a:p>
            <a:pPr eaLnBrk="1" hangingPunct="1">
              <a:spcBef>
                <a:spcPct val="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The College covers all examination fees for a student’s first entry.</a:t>
            </a:r>
          </a:p>
          <a:p>
            <a:pPr eaLnBrk="1" hangingPunct="1">
              <a:spcBef>
                <a:spcPct val="0"/>
              </a:spcBef>
              <a:buClrTx/>
              <a:buSzTx/>
              <a:buFontTx/>
              <a:buChar char="•"/>
            </a:pPr>
            <a:endParaRPr lang="en-GB" altLang="en-US" sz="1200" dirty="0">
              <a:latin typeface="Calibri" panose="020F0502020204030204" pitchFamily="34" charset="0"/>
              <a:ea typeface="Dotum" panose="020B0503020000020004" pitchFamily="34" charset="-127"/>
              <a:cs typeface="Calibri" panose="020F0502020204030204" pitchFamily="34" charset="0"/>
            </a:endParaRPr>
          </a:p>
          <a:p>
            <a:pPr eaLnBrk="1" hangingPunct="1">
              <a:spcBef>
                <a:spcPct val="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Student/parents pay for repeat examinations.</a:t>
            </a:r>
          </a:p>
          <a:p>
            <a:pPr eaLnBrk="1" hangingPunct="1">
              <a:spcBef>
                <a:spcPct val="0"/>
              </a:spcBef>
              <a:buClrTx/>
              <a:buSzTx/>
              <a:buFontTx/>
              <a:buChar char="•"/>
            </a:pPr>
            <a:endParaRPr lang="en-GB" altLang="en-US" sz="1200" dirty="0">
              <a:latin typeface="Calibri" panose="020F0502020204030204" pitchFamily="34" charset="0"/>
              <a:ea typeface="Dotum" panose="020B0503020000020004" pitchFamily="34" charset="-127"/>
              <a:cs typeface="Calibri" panose="020F0502020204030204" pitchFamily="34" charset="0"/>
            </a:endParaRPr>
          </a:p>
          <a:p>
            <a:pPr eaLnBrk="1" hangingPunct="1">
              <a:spcBef>
                <a:spcPct val="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Each module costs £20 -30 approx.</a:t>
            </a:r>
          </a:p>
          <a:p>
            <a:pPr eaLnBrk="1" hangingPunct="1">
              <a:spcBef>
                <a:spcPct val="0"/>
              </a:spcBef>
              <a:buClrTx/>
              <a:buSzTx/>
              <a:buFontTx/>
              <a:buChar char="•"/>
            </a:pPr>
            <a:endParaRPr lang="en-GB" altLang="en-US" sz="1200" dirty="0">
              <a:latin typeface="Calibri" panose="020F0502020204030204" pitchFamily="34" charset="0"/>
              <a:ea typeface="Dotum" panose="020B0503020000020004" pitchFamily="34" charset="-127"/>
              <a:cs typeface="Calibri" panose="020F0502020204030204" pitchFamily="34" charset="0"/>
            </a:endParaRPr>
          </a:p>
          <a:p>
            <a:pPr eaLnBrk="1" hangingPunct="1">
              <a:spcBef>
                <a:spcPct val="0"/>
              </a:spcBef>
              <a:buClrTx/>
              <a:buSzTx/>
              <a:buFontTx/>
              <a:buChar char="•"/>
            </a:pPr>
            <a:r>
              <a:rPr lang="en-GB" altLang="en-US" sz="2800" b="1" dirty="0">
                <a:latin typeface="Calibri" panose="020F0502020204030204" pitchFamily="34" charset="0"/>
                <a:ea typeface="Dotum" panose="020B0503020000020004" pitchFamily="34" charset="-127"/>
                <a:cs typeface="Calibri" panose="020F0502020204030204" pitchFamily="34" charset="0"/>
              </a:rPr>
              <a:t>Avoid</a:t>
            </a:r>
            <a:r>
              <a:rPr lang="en-GB" altLang="en-US" sz="2800" dirty="0">
                <a:latin typeface="Calibri" panose="020F0502020204030204" pitchFamily="34" charset="0"/>
                <a:ea typeface="Dotum" panose="020B0503020000020004" pitchFamily="34" charset="-127"/>
                <a:cs typeface="Calibri" panose="020F0502020204030204" pitchFamily="34" charset="0"/>
              </a:rPr>
              <a:t> re-sits for many reasons.</a:t>
            </a:r>
          </a:p>
          <a:p>
            <a:pPr eaLnBrk="1" hangingPunct="1">
              <a:spcBef>
                <a:spcPct val="0"/>
              </a:spcBef>
              <a:buClrTx/>
              <a:buSzTx/>
              <a:buFontTx/>
              <a:buChar char="•"/>
            </a:pPr>
            <a:endParaRPr lang="en-GB" altLang="en-US" sz="1200" dirty="0">
              <a:latin typeface="Calibri" panose="020F0502020204030204" pitchFamily="34" charset="0"/>
              <a:ea typeface="Dotum" panose="020B0503020000020004" pitchFamily="34" charset="-127"/>
              <a:cs typeface="Calibri" panose="020F0502020204030204" pitchFamily="34" charset="0"/>
            </a:endParaRPr>
          </a:p>
          <a:p>
            <a:pPr eaLnBrk="1" hangingPunct="1">
              <a:spcBef>
                <a:spcPct val="0"/>
              </a:spcBef>
              <a:buClrTx/>
              <a:buSzTx/>
              <a:buFontTx/>
              <a:buChar char="•"/>
            </a:pPr>
            <a:r>
              <a:rPr lang="en-GB" altLang="en-US" sz="2800" dirty="0">
                <a:latin typeface="Calibri" panose="020F0502020204030204" pitchFamily="34" charset="0"/>
                <a:ea typeface="Dotum" panose="020B0503020000020004" pitchFamily="34" charset="-127"/>
                <a:cs typeface="Calibri" panose="020F0502020204030204" pitchFamily="34" charset="0"/>
              </a:rPr>
              <a:t>Familiarise with specifications/past papers/ model answers/ examiners’ reports/ examiners’ advice. </a:t>
            </a:r>
          </a:p>
          <a:p>
            <a:pPr marL="0" indent="0" eaLnBrk="1" hangingPunct="1">
              <a:spcBef>
                <a:spcPct val="0"/>
              </a:spcBef>
              <a:buClrTx/>
              <a:buSzTx/>
              <a:buNone/>
            </a:pPr>
            <a:endParaRPr lang="en-GB" altLang="en-US" sz="2800" dirty="0">
              <a:latin typeface="Comic Sans MS" panose="030F0702030302020204" pitchFamily="66" charset="0"/>
            </a:endParaRPr>
          </a:p>
        </p:txBody>
      </p:sp>
    </p:spTree>
    <p:extLst>
      <p:ext uri="{BB962C8B-B14F-4D97-AF65-F5344CB8AC3E}">
        <p14:creationId xmlns:p14="http://schemas.microsoft.com/office/powerpoint/2010/main" val="197678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Crest">
            <a:extLst>
              <a:ext uri="{FF2B5EF4-FFF2-40B4-BE49-F238E27FC236}">
                <a16:creationId xmlns:a16="http://schemas.microsoft.com/office/drawing/2014/main" id="{FF43BDA5-D726-45C0-A0BF-9562AB12D0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8">
            <a:extLst>
              <a:ext uri="{FF2B5EF4-FFF2-40B4-BE49-F238E27FC236}">
                <a16:creationId xmlns:a16="http://schemas.microsoft.com/office/drawing/2014/main" id="{69F5C74A-3E4F-4624-8474-521BEA29A740}"/>
              </a:ext>
            </a:extLst>
          </p:cNvPr>
          <p:cNvSpPr>
            <a:spLocks noChangeArrowheads="1"/>
          </p:cNvSpPr>
          <p:nvPr/>
        </p:nvSpPr>
        <p:spPr bwMode="auto">
          <a:xfrm>
            <a:off x="660400" y="1885950"/>
            <a:ext cx="8072438" cy="4071938"/>
          </a:xfrm>
          <a:prstGeom prst="rect">
            <a:avLst/>
          </a:prstGeom>
          <a:noFill/>
          <a:ln w="9525">
            <a:noFill/>
            <a:miter lim="800000"/>
            <a:headEnd/>
            <a:tailEnd/>
          </a:ln>
        </p:spPr>
        <p:txBody>
          <a:bodyPr/>
          <a:lstStyle/>
          <a:p>
            <a:pPr marL="457200" indent="-457200">
              <a:spcBef>
                <a:spcPct val="20000"/>
              </a:spcBef>
              <a:buFontTx/>
              <a:buChar char="•"/>
              <a:defRPr/>
            </a:pPr>
            <a:r>
              <a:rPr lang="en-US" sz="3600" dirty="0">
                <a:latin typeface="Calibri" panose="020F0502020204030204" pitchFamily="34" charset="0"/>
                <a:ea typeface="Dotum" panose="020B0600000101010101" pitchFamily="34" charset="-127"/>
                <a:cs typeface="Calibri" panose="020F0502020204030204" pitchFamily="34" charset="0"/>
              </a:rPr>
              <a:t>Y13 can be a difficult year – pages 4-6 gives guidelines on revision tips and stress management. </a:t>
            </a:r>
          </a:p>
          <a:p>
            <a:pPr marL="457200" indent="-457200">
              <a:spcBef>
                <a:spcPct val="20000"/>
              </a:spcBef>
              <a:buFontTx/>
              <a:buChar char="•"/>
              <a:defRPr/>
            </a:pPr>
            <a:r>
              <a:rPr lang="en-US" sz="3600" dirty="0">
                <a:latin typeface="Calibri" panose="020F0502020204030204" pitchFamily="34" charset="0"/>
                <a:ea typeface="Dotum" panose="020B0600000101010101" pitchFamily="34" charset="-127"/>
                <a:cs typeface="Calibri" panose="020F0502020204030204" pitchFamily="34" charset="0"/>
              </a:rPr>
              <a:t>We are a Take 5 school! Please encourage young people  to have a good balance. </a:t>
            </a:r>
          </a:p>
          <a:p>
            <a:pPr>
              <a:spcBef>
                <a:spcPct val="20000"/>
              </a:spcBef>
              <a:buFontTx/>
              <a:buChar char="•"/>
              <a:defRPr/>
            </a:pPr>
            <a:endParaRPr lang="en-US" sz="3600" dirty="0">
              <a:latin typeface="Comic Sans MS" pitchFamily="66" charset="0"/>
            </a:endParaRPr>
          </a:p>
        </p:txBody>
      </p:sp>
    </p:spTree>
    <p:extLst>
      <p:ext uri="{BB962C8B-B14F-4D97-AF65-F5344CB8AC3E}">
        <p14:creationId xmlns:p14="http://schemas.microsoft.com/office/powerpoint/2010/main" val="353498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E3A9-D37F-434B-A6DE-49AE9B0BB416}"/>
              </a:ext>
            </a:extLst>
          </p:cNvPr>
          <p:cNvSpPr>
            <a:spLocks noGrp="1"/>
          </p:cNvSpPr>
          <p:nvPr>
            <p:ph type="title"/>
          </p:nvPr>
        </p:nvSpPr>
        <p:spPr>
          <a:xfrm>
            <a:off x="914400" y="115889"/>
            <a:ext cx="7772400" cy="360784"/>
          </a:xfrm>
        </p:spPr>
        <p:txBody>
          <a:bodyPr/>
          <a:lstStyle/>
          <a:p>
            <a:pPr algn="ctr" eaLnBrk="1" fontAlgn="auto" hangingPunct="1">
              <a:spcAft>
                <a:spcPts val="0"/>
              </a:spcAft>
              <a:defRPr/>
            </a:pPr>
            <a:r>
              <a:rPr lang="en-GB" dirty="0">
                <a:solidFill>
                  <a:schemeClr val="tx2">
                    <a:satMod val="200000"/>
                  </a:schemeClr>
                </a:solidFill>
              </a:rPr>
              <a:t>Dates for your diary </a:t>
            </a:r>
            <a:r>
              <a:rPr lang="en-GB" sz="2800" dirty="0">
                <a:solidFill>
                  <a:schemeClr val="tx2">
                    <a:satMod val="200000"/>
                  </a:schemeClr>
                </a:solidFill>
              </a:rPr>
              <a:t>p3</a:t>
            </a:r>
          </a:p>
        </p:txBody>
      </p:sp>
      <p:sp>
        <p:nvSpPr>
          <p:cNvPr id="3" name="Content Placeholder 2">
            <a:extLst>
              <a:ext uri="{FF2B5EF4-FFF2-40B4-BE49-F238E27FC236}">
                <a16:creationId xmlns:a16="http://schemas.microsoft.com/office/drawing/2014/main" id="{F7131000-D766-49AA-89FF-0AF4F64F62B0}"/>
              </a:ext>
            </a:extLst>
          </p:cNvPr>
          <p:cNvSpPr>
            <a:spLocks noGrp="1"/>
          </p:cNvSpPr>
          <p:nvPr>
            <p:ph idx="1"/>
          </p:nvPr>
        </p:nvSpPr>
        <p:spPr>
          <a:xfrm>
            <a:off x="611560" y="476673"/>
            <a:ext cx="8353053" cy="6768752"/>
          </a:xfrm>
        </p:spPr>
        <p:txBody>
          <a:bodyPr>
            <a:normAutofit/>
          </a:bodyPr>
          <a:lstStyle/>
          <a:p>
            <a:pPr marL="68580" indent="0" eaLnBrk="1" fontAlgn="auto" hangingPunct="1">
              <a:spcAft>
                <a:spcPts val="0"/>
              </a:spcAft>
              <a:buFont typeface="Wingdings" panose="05000000000000000000" pitchFamily="2" charset="2"/>
              <a:buNone/>
              <a:defRPr/>
            </a:pPr>
            <a:endParaRPr lang="en-GB" dirty="0"/>
          </a:p>
          <a:p>
            <a:endParaRPr lang="en-GB" dirty="0"/>
          </a:p>
          <a:p>
            <a:pPr>
              <a:buNone/>
            </a:pPr>
            <a:r>
              <a:rPr lang="en-GB" dirty="0"/>
              <a:t> </a:t>
            </a:r>
          </a:p>
          <a:p>
            <a:pPr>
              <a:buNone/>
            </a:pPr>
            <a:r>
              <a:rPr lang="en-GB" dirty="0"/>
              <a:t> </a:t>
            </a:r>
          </a:p>
          <a:p>
            <a:endParaRPr lang="en-GB" dirty="0"/>
          </a:p>
          <a:p>
            <a:endParaRPr lang="en-GB" dirty="0"/>
          </a:p>
          <a:p>
            <a:pPr marL="411480" eaLnBrk="1" fontAlgn="auto" hangingPunct="1">
              <a:spcAft>
                <a:spcPts val="0"/>
              </a:spcAft>
              <a:buFont typeface="Wingdings"/>
              <a:buChar char=""/>
              <a:defRPr/>
            </a:pPr>
            <a:endParaRPr lang="en-GB" dirty="0"/>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EFE897B-EBB0-AA8C-A1D4-B6619E14D596}"/>
              </a:ext>
            </a:extLst>
          </p:cNvPr>
          <p:cNvPicPr>
            <a:picLocks noChangeAspect="1"/>
          </p:cNvPicPr>
          <p:nvPr/>
        </p:nvPicPr>
        <p:blipFill>
          <a:blip r:embed="rId3"/>
          <a:stretch>
            <a:fillRect/>
          </a:stretch>
        </p:blipFill>
        <p:spPr>
          <a:xfrm>
            <a:off x="755576" y="692696"/>
            <a:ext cx="7416824" cy="6165304"/>
          </a:xfrm>
          <a:prstGeom prst="rect">
            <a:avLst/>
          </a:prstGeom>
        </p:spPr>
      </p:pic>
    </p:spTree>
    <p:extLst>
      <p:ext uri="{BB962C8B-B14F-4D97-AF65-F5344CB8AC3E}">
        <p14:creationId xmlns:p14="http://schemas.microsoft.com/office/powerpoint/2010/main" val="99979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9E3A-6379-4D64-A86F-F1A06B967601}"/>
              </a:ext>
            </a:extLst>
          </p:cNvPr>
          <p:cNvSpPr>
            <a:spLocks noGrp="1"/>
          </p:cNvSpPr>
          <p:nvPr>
            <p:ph type="title"/>
          </p:nvPr>
        </p:nvSpPr>
        <p:spPr/>
        <p:txBody>
          <a:bodyPr/>
          <a:lstStyle/>
          <a:p>
            <a:pPr eaLnBrk="1" fontAlgn="auto" hangingPunct="1">
              <a:spcAft>
                <a:spcPts val="0"/>
              </a:spcAft>
              <a:defRPr/>
            </a:pPr>
            <a:r>
              <a:rPr lang="en-GB" dirty="0">
                <a:solidFill>
                  <a:schemeClr val="tx2">
                    <a:satMod val="200000"/>
                  </a:schemeClr>
                </a:solidFill>
                <a:latin typeface="Calibri" panose="020F0502020204030204" pitchFamily="34" charset="0"/>
                <a:cs typeface="Calibri" panose="020F0502020204030204" pitchFamily="34" charset="0"/>
              </a:rPr>
              <a:t>And finally...</a:t>
            </a:r>
          </a:p>
        </p:txBody>
      </p:sp>
      <p:sp>
        <p:nvSpPr>
          <p:cNvPr id="87043" name="Content Placeholder 2">
            <a:extLst>
              <a:ext uri="{FF2B5EF4-FFF2-40B4-BE49-F238E27FC236}">
                <a16:creationId xmlns:a16="http://schemas.microsoft.com/office/drawing/2014/main" id="{6E3EDBA7-B340-4CF7-931C-554DBBA7C016}"/>
              </a:ext>
            </a:extLst>
          </p:cNvPr>
          <p:cNvSpPr>
            <a:spLocks noGrp="1"/>
          </p:cNvSpPr>
          <p:nvPr>
            <p:ph idx="1"/>
          </p:nvPr>
        </p:nvSpPr>
        <p:spPr/>
        <p:txBody>
          <a:bodyPr/>
          <a:lstStyle/>
          <a:p>
            <a:pPr eaLnBrk="1" hangingPunct="1"/>
            <a:r>
              <a:rPr lang="en-GB" altLang="en-US" dirty="0">
                <a:latin typeface="Calibri" panose="020F0502020204030204" pitchFamily="34" charset="0"/>
                <a:cs typeface="Calibri" panose="020F0502020204030204" pitchFamily="34" charset="0"/>
              </a:rPr>
              <a:t>The young person's first and most influential teacher is the parent.</a:t>
            </a:r>
          </a:p>
          <a:p>
            <a:pPr eaLnBrk="1" hangingPunct="1">
              <a:buFont typeface="Wingdings" panose="05000000000000000000" pitchFamily="2" charset="2"/>
              <a:buNone/>
            </a:pPr>
            <a:endParaRPr lang="en-GB" altLang="en-US" dirty="0">
              <a:latin typeface="Calibri" panose="020F0502020204030204" pitchFamily="34" charset="0"/>
              <a:cs typeface="Calibri" panose="020F0502020204030204" pitchFamily="34" charset="0"/>
            </a:endParaRPr>
          </a:p>
          <a:p>
            <a:pPr eaLnBrk="1" hangingPunct="1"/>
            <a:r>
              <a:rPr lang="en-GB" altLang="en-US" dirty="0">
                <a:latin typeface="Calibri" panose="020F0502020204030204" pitchFamily="34" charset="0"/>
                <a:cs typeface="Calibri" panose="020F0502020204030204" pitchFamily="34" charset="0"/>
              </a:rPr>
              <a:t>The effectiveness of home as a learning environment is critical to promoting long-term school success.</a:t>
            </a:r>
          </a:p>
          <a:p>
            <a:pPr eaLnBrk="1" hangingPunct="1">
              <a:buFont typeface="Wingdings" panose="05000000000000000000" pitchFamily="2" charset="2"/>
              <a:buNone/>
            </a:pPr>
            <a:br>
              <a:rPr lang="en-GB" altLang="en-US" dirty="0"/>
            </a:br>
            <a:endParaRPr lang="en-GB" altLang="en-US" dirty="0"/>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21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descr="&quot;&quot;">
            <a:extLst>
              <a:ext uri="{FF2B5EF4-FFF2-40B4-BE49-F238E27FC236}">
                <a16:creationId xmlns:a16="http://schemas.microsoft.com/office/drawing/2014/main" id="{D8283D6E-97D2-41E8-B2D6-1ED8EFCA3D13}"/>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GB" sz="1400" dirty="0"/>
              <a:t>nit 1 Construction Principles is External Assessment, worth 30% of overall award. Unit 5 Health and Safety is Internal Assessment and worth 20% of overall award. Together 50% of overall award.</a:t>
            </a:r>
            <a:endParaRPr lang="en-US" sz="1350" dirty="0">
              <a:solidFill>
                <a:prstClr val="white"/>
              </a:solidFill>
            </a:endParaRPr>
          </a:p>
        </p:txBody>
      </p:sp>
      <p:sp>
        <p:nvSpPr>
          <p:cNvPr id="14" name="Rectangle 13" descr="&quot;&quot;">
            <a:extLst>
              <a:ext uri="{FF2B5EF4-FFF2-40B4-BE49-F238E27FC236}">
                <a16:creationId xmlns:a16="http://schemas.microsoft.com/office/drawing/2014/main" id="{1E443A60-092F-44C5-B522-E8C3B8B26D19}"/>
              </a:ext>
            </a:extLst>
          </p:cNvPr>
          <p:cNvSpPr>
            <a:spLocks noGrp="1" noRot="1" noChangeAspect="1" noMove="1" noResize="1" noEditPoints="1" noAdjustHandles="1" noChangeArrowheads="1" noChangeShapeType="1" noTextEdit="1"/>
          </p:cNvSpPr>
          <p:nvPr/>
        </p:nvSpPr>
        <p:spPr>
          <a:xfrm rot="5400000" flipH="1">
            <a:off x="-1062831" y="1920081"/>
            <a:ext cx="5156200" cy="303053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6" name="Rectangle 15" descr="&quot;&quot;">
            <a:extLst>
              <a:ext uri="{FF2B5EF4-FFF2-40B4-BE49-F238E27FC236}">
                <a16:creationId xmlns:a16="http://schemas.microsoft.com/office/drawing/2014/main" id="{508A596C-580C-45B4-A88F-471E91D489BA}"/>
              </a:ext>
            </a:extLst>
          </p:cNvPr>
          <p:cNvSpPr>
            <a:spLocks noGrp="1" noRot="1" noChangeAspect="1" noMove="1" noResize="1" noEditPoints="1" noAdjustHandles="1" noChangeArrowheads="1" noChangeShapeType="1" noTextEdit="1"/>
          </p:cNvSpPr>
          <p:nvPr/>
        </p:nvSpPr>
        <p:spPr>
          <a:xfrm rot="16200000">
            <a:off x="-119063" y="2852738"/>
            <a:ext cx="3267075" cy="3028950"/>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 name="Rectangle 17">
            <a:extLst>
              <a:ext uri="{FF2B5EF4-FFF2-40B4-BE49-F238E27FC236}">
                <a16:creationId xmlns:a16="http://schemas.microsoft.com/office/drawing/2014/main" id="{1BD6AFFB-6022-4B32-B6E2-343157E9223A}"/>
              </a:ext>
            </a:extLst>
          </p:cNvPr>
          <p:cNvSpPr>
            <a:spLocks noGrp="1" noRot="1" noChangeAspect="1" noMove="1" noResize="1" noEditPoints="1" noAdjustHandles="1" noChangeArrowheads="1" noChangeShapeType="1" noTextEdit="1"/>
          </p:cNvSpPr>
          <p:nvPr/>
        </p:nvSpPr>
        <p:spPr>
          <a:xfrm rot="16200000" flipH="1">
            <a:off x="-885662" y="208581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20" name="Freeform: Shape 19">
            <a:extLst>
              <a:ext uri="{FF2B5EF4-FFF2-40B4-BE49-F238E27FC236}">
                <a16:creationId xmlns:a16="http://schemas.microsoft.com/office/drawing/2014/main" id="{9C28D519-708A-4B27-AFD1-6D3E2FA483F9}"/>
              </a:ext>
            </a:extLst>
          </p:cNvPr>
          <p:cNvSpPr>
            <a:spLocks noGrp="1" noRot="1" noChangeAspect="1" noMove="1" noResize="1" noEditPoints="1" noAdjustHandles="1" noChangeArrowheads="1" noChangeShapeType="1" noTextEdit="1"/>
          </p:cNvSpPr>
          <p:nvPr/>
        </p:nvSpPr>
        <p:spPr>
          <a:xfrm rot="6097846">
            <a:off x="-560517" y="175823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29707" name="TextBox 4">
            <a:extLst>
              <a:ext uri="{FF2B5EF4-FFF2-40B4-BE49-F238E27FC236}">
                <a16:creationId xmlns:a16="http://schemas.microsoft.com/office/drawing/2014/main" id="{90F6BB95-9308-405E-BB80-361B7CF2BEF7}"/>
              </a:ext>
            </a:extLst>
          </p:cNvPr>
          <p:cNvSpPr txBox="1">
            <a:spLocks noChangeArrowheads="1"/>
          </p:cNvSpPr>
          <p:nvPr/>
        </p:nvSpPr>
        <p:spPr bwMode="auto">
          <a:xfrm>
            <a:off x="495300" y="2932113"/>
            <a:ext cx="21605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spcAft>
                <a:spcPts val="450"/>
              </a:spcAft>
              <a:buFontTx/>
              <a:buNone/>
            </a:pPr>
            <a:r>
              <a:rPr lang="en-US" altLang="en-US" sz="2800" dirty="0">
                <a:solidFill>
                  <a:srgbClr val="FFFFFF"/>
                </a:solidFill>
                <a:latin typeface="Calibri Light" panose="020F0302020204030204" pitchFamily="34" charset="0"/>
              </a:rPr>
              <a:t>Careers Education, Information, Advice and Guidance </a:t>
            </a:r>
          </a:p>
          <a:p>
            <a:pPr eaLnBrk="1" hangingPunct="1">
              <a:spcBef>
                <a:spcPct val="0"/>
              </a:spcBef>
              <a:spcAft>
                <a:spcPts val="450"/>
              </a:spcAft>
              <a:buFontTx/>
              <a:buNone/>
            </a:pPr>
            <a:r>
              <a:rPr lang="en-US" altLang="en-US" sz="2800" dirty="0">
                <a:solidFill>
                  <a:srgbClr val="FFFFFF"/>
                </a:solidFill>
                <a:latin typeface="Calibri Light" panose="020F0302020204030204" pitchFamily="34" charset="0"/>
              </a:rPr>
              <a:t>                                  (CEIAG)</a:t>
            </a:r>
          </a:p>
        </p:txBody>
      </p:sp>
      <p:pic>
        <p:nvPicPr>
          <p:cNvPr id="29709" name="Picture 4">
            <a:extLst>
              <a:ext uri="{FF2B5EF4-FFF2-40B4-BE49-F238E27FC236}">
                <a16:creationId xmlns:a16="http://schemas.microsoft.com/office/drawing/2014/main" id="{E27999F2-8123-4BCE-BB38-B650A8AF0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38" y="1012825"/>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2CF8538-FEFA-45EC-918E-D9EF8B63B02B}"/>
              </a:ext>
            </a:extLst>
          </p:cNvPr>
          <p:cNvSpPr txBox="1"/>
          <p:nvPr/>
        </p:nvSpPr>
        <p:spPr>
          <a:xfrm>
            <a:off x="4139952" y="2564904"/>
            <a:ext cx="3816424" cy="1077218"/>
          </a:xfrm>
          <a:prstGeom prst="rect">
            <a:avLst/>
          </a:prstGeom>
          <a:noFill/>
        </p:spPr>
        <p:txBody>
          <a:bodyPr wrap="square" rtlCol="0">
            <a:spAutoFit/>
          </a:bodyPr>
          <a:lstStyle/>
          <a:p>
            <a:pPr algn="ctr"/>
            <a:r>
              <a:rPr lang="en-GB" sz="3200" dirty="0">
                <a:latin typeface="Arial" pitchFamily="34" charset="0"/>
                <a:cs typeface="Arial" pitchFamily="34" charset="0"/>
              </a:rPr>
              <a:t>Mrs S Guiney</a:t>
            </a:r>
          </a:p>
          <a:p>
            <a:pPr algn="ctr"/>
            <a:r>
              <a:rPr lang="en-GB" sz="3200" dirty="0">
                <a:latin typeface="Arial" pitchFamily="34" charset="0"/>
                <a:cs typeface="Arial" pitchFamily="34" charset="0"/>
              </a:rPr>
              <a:t>Head of Careers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descr="&quot;&quot;">
            <a:extLst>
              <a:ext uri="{FF2B5EF4-FFF2-40B4-BE49-F238E27FC236}">
                <a16:creationId xmlns:a16="http://schemas.microsoft.com/office/drawing/2014/main" id="{B9C3024A-A52C-441A-8B41-119B5F3EBBFB}"/>
              </a:ext>
            </a:extLst>
          </p:cNvPr>
          <p:cNvSpPr>
            <a:spLocks noGrp="1" noRot="1" noChangeAspect="1" noMove="1" noResize="1" noEditPoints="1" noAdjustHandles="1" noChangeArrowheads="1" noChangeShapeType="1" noTextEdit="1"/>
          </p:cNvSpPr>
          <p:nvPr/>
        </p:nvSpPr>
        <p:spPr>
          <a:xfrm>
            <a:off x="1143001" y="1500188"/>
            <a:ext cx="6856810" cy="385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44" name="Freeform 6" descr="&quot;&quot;">
            <a:extLst>
              <a:ext uri="{FF2B5EF4-FFF2-40B4-BE49-F238E27FC236}">
                <a16:creationId xmlns:a16="http://schemas.microsoft.com/office/drawing/2014/main" id="{9FB93D17-EAAE-4CB8-8D16-3E7751EAA573}"/>
              </a:ext>
            </a:extLst>
          </p:cNvPr>
          <p:cNvSpPr>
            <a:spLocks noGrp="1" noRot="1" noChangeAspect="1" noMove="1" noResize="1" noEditPoints="1" noAdjustHandles="1" noChangeArrowheads="1" noChangeShapeType="1" noTextEdit="1"/>
          </p:cNvSpPr>
          <p:nvPr/>
        </p:nvSpPr>
        <p:spPr bwMode="auto">
          <a:xfrm>
            <a:off x="3473054" y="2007395"/>
            <a:ext cx="427434" cy="321230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lIns="51435" tIns="25718" rIns="51435" bIns="25718"/>
          <a:lstStyle/>
          <a:p>
            <a:pPr defTabSz="514350" eaLnBrk="1" fontAlgn="auto" hangingPunct="1">
              <a:spcBef>
                <a:spcPts val="0"/>
              </a:spcBef>
              <a:spcAft>
                <a:spcPts val="0"/>
              </a:spcAft>
              <a:defRPr/>
            </a:pPr>
            <a:endParaRPr lang="en-US" sz="1013">
              <a:solidFill>
                <a:prstClr val="black"/>
              </a:solidFill>
              <a:latin typeface="Calibri" panose="020F0502020204030204"/>
            </a:endParaRPr>
          </a:p>
        </p:txBody>
      </p:sp>
      <p:sp>
        <p:nvSpPr>
          <p:cNvPr id="46" name="Freeform 7" descr="&quot;&quot;">
            <a:extLst>
              <a:ext uri="{FF2B5EF4-FFF2-40B4-BE49-F238E27FC236}">
                <a16:creationId xmlns:a16="http://schemas.microsoft.com/office/drawing/2014/main" id="{37D55CE2-B9A2-4262-9404-A0F6F825F542}"/>
              </a:ext>
            </a:extLst>
          </p:cNvPr>
          <p:cNvSpPr>
            <a:spLocks noGrp="1" noRot="1" noChangeAspect="1" noMove="1" noResize="1" noEditPoints="1" noAdjustHandles="1" noChangeArrowheads="1" noChangeShapeType="1" noTextEdit="1"/>
          </p:cNvSpPr>
          <p:nvPr/>
        </p:nvSpPr>
        <p:spPr bwMode="auto">
          <a:xfrm>
            <a:off x="3474244" y="1856186"/>
            <a:ext cx="271463" cy="310634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lIns="51435" tIns="25718" rIns="51435" bIns="25718"/>
          <a:lstStyle/>
          <a:p>
            <a:pPr defTabSz="514350" eaLnBrk="1" fontAlgn="auto" hangingPunct="1">
              <a:spcBef>
                <a:spcPts val="0"/>
              </a:spcBef>
              <a:spcAft>
                <a:spcPts val="0"/>
              </a:spcAft>
              <a:defRPr/>
            </a:pPr>
            <a:endParaRPr lang="en-US" sz="1013">
              <a:solidFill>
                <a:prstClr val="black"/>
              </a:solidFill>
              <a:latin typeface="Calibri" panose="020F0502020204030204"/>
            </a:endParaRPr>
          </a:p>
        </p:txBody>
      </p:sp>
      <p:sp>
        <p:nvSpPr>
          <p:cNvPr id="48" name="Freeform: Shape 47" descr="&quot;&quot;">
            <a:extLst>
              <a:ext uri="{FF2B5EF4-FFF2-40B4-BE49-F238E27FC236}">
                <a16:creationId xmlns:a16="http://schemas.microsoft.com/office/drawing/2014/main" id="{8C639E12-6919-455B-B7AC-184FBAE5C9EB}"/>
              </a:ext>
            </a:extLst>
          </p:cNvPr>
          <p:cNvSpPr>
            <a:spLocks noGrp="1" noRot="1" noChangeAspect="1" noMove="1" noResize="1" noEditPoints="1" noAdjustHandles="1" noChangeArrowheads="1" noChangeShapeType="1" noTextEdit="1"/>
          </p:cNvSpPr>
          <p:nvPr/>
        </p:nvSpPr>
        <p:spPr>
          <a:xfrm>
            <a:off x="1500189" y="1858566"/>
            <a:ext cx="2250281" cy="2957513"/>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30726" name="Title 1">
            <a:extLst>
              <a:ext uri="{FF2B5EF4-FFF2-40B4-BE49-F238E27FC236}">
                <a16:creationId xmlns:a16="http://schemas.microsoft.com/office/drawing/2014/main" id="{1F66ED96-2660-4248-AA7E-FB03A76C0665}"/>
              </a:ext>
            </a:extLst>
          </p:cNvPr>
          <p:cNvSpPr>
            <a:spLocks noGrp="1" noChangeArrowheads="1"/>
          </p:cNvSpPr>
          <p:nvPr>
            <p:ph type="title"/>
          </p:nvPr>
        </p:nvSpPr>
        <p:spPr>
          <a:xfrm>
            <a:off x="1673709" y="2052639"/>
            <a:ext cx="2008895" cy="2565797"/>
          </a:xfrm>
        </p:spPr>
        <p:txBody>
          <a:bodyPr/>
          <a:lstStyle/>
          <a:p>
            <a:pPr algn="ctr" eaLnBrk="1" hangingPunct="1"/>
            <a:r>
              <a:rPr lang="en-GB" altLang="en-US" sz="3000" dirty="0">
                <a:solidFill>
                  <a:srgbClr val="FFFFFF"/>
                </a:solidFill>
                <a:cs typeface="Calibri Light"/>
              </a:rPr>
              <a:t>Pathways</a:t>
            </a:r>
            <a:br>
              <a:rPr lang="en-GB" altLang="en-US" sz="3000" dirty="0">
                <a:solidFill>
                  <a:srgbClr val="FFFFFF"/>
                </a:solidFill>
                <a:cs typeface="Calibri Light"/>
              </a:rPr>
            </a:br>
            <a:r>
              <a:rPr lang="en-GB" altLang="en-US" sz="3000" dirty="0">
                <a:solidFill>
                  <a:srgbClr val="FFFFFF"/>
                </a:solidFill>
                <a:cs typeface="Calibri Light"/>
              </a:rPr>
              <a:t>after A Level</a:t>
            </a:r>
            <a:endParaRPr lang="en-US" dirty="0"/>
          </a:p>
        </p:txBody>
      </p:sp>
      <p:sp>
        <p:nvSpPr>
          <p:cNvPr id="50" name="Rectangle 8" descr="&quot;&quot;">
            <a:extLst>
              <a:ext uri="{FF2B5EF4-FFF2-40B4-BE49-F238E27FC236}">
                <a16:creationId xmlns:a16="http://schemas.microsoft.com/office/drawing/2014/main" id="{1EADD3AA-2EA5-410B-A274-8A7B0AF7064F}"/>
              </a:ext>
            </a:extLst>
          </p:cNvPr>
          <p:cNvSpPr>
            <a:spLocks noGrp="1" noRot="1" noChangeAspect="1" noMove="1" noResize="1" noEditPoints="1" noAdjustHandles="1" noChangeArrowheads="1" noChangeShapeType="1" noTextEdit="1"/>
          </p:cNvSpPr>
          <p:nvPr/>
        </p:nvSpPr>
        <p:spPr bwMode="auto">
          <a:xfrm>
            <a:off x="3900488" y="2260999"/>
            <a:ext cx="3743325" cy="2953940"/>
          </a:xfrm>
          <a:prstGeom prst="rect">
            <a:avLst/>
          </a:prstGeom>
          <a:solidFill>
            <a:schemeClr val="accent1"/>
          </a:solidFill>
          <a:ln>
            <a:noFill/>
          </a:ln>
        </p:spPr>
        <p:txBody>
          <a:bodyPr lIns="51435" tIns="25718" rIns="51435" bIns="25718"/>
          <a:lstStyle/>
          <a:p>
            <a:pPr defTabSz="514350" eaLnBrk="1" fontAlgn="auto" hangingPunct="1">
              <a:spcBef>
                <a:spcPts val="0"/>
              </a:spcBef>
              <a:spcAft>
                <a:spcPts val="0"/>
              </a:spcAft>
              <a:defRPr/>
            </a:pPr>
            <a:endParaRPr lang="en-US" sz="1013">
              <a:solidFill>
                <a:prstClr val="black"/>
              </a:solidFill>
              <a:latin typeface="Calibri" panose="020F0502020204030204"/>
            </a:endParaRPr>
          </a:p>
        </p:txBody>
      </p:sp>
      <p:sp>
        <p:nvSpPr>
          <p:cNvPr id="30728" name="Content Placeholder 2">
            <a:extLst>
              <a:ext uri="{FF2B5EF4-FFF2-40B4-BE49-F238E27FC236}">
                <a16:creationId xmlns:a16="http://schemas.microsoft.com/office/drawing/2014/main" id="{86631918-57EB-4312-8F22-D881A33C9700}"/>
              </a:ext>
            </a:extLst>
          </p:cNvPr>
          <p:cNvSpPr>
            <a:spLocks noGrp="1" noChangeArrowheads="1"/>
          </p:cNvSpPr>
          <p:nvPr>
            <p:ph idx="1"/>
          </p:nvPr>
        </p:nvSpPr>
        <p:spPr>
          <a:xfrm>
            <a:off x="4080274" y="2942946"/>
            <a:ext cx="3345656" cy="1962429"/>
          </a:xfrm>
        </p:spPr>
        <p:txBody>
          <a:bodyPr anchor="ctr"/>
          <a:lstStyle/>
          <a:p>
            <a:pPr eaLnBrk="1" hangingPunct="1"/>
            <a:r>
              <a:rPr lang="en-GB" altLang="en-US" dirty="0">
                <a:solidFill>
                  <a:srgbClr val="FEFFFF"/>
                </a:solidFill>
                <a:cs typeface="Calibri" panose="020F0502020204030204" pitchFamily="34" charset="0"/>
              </a:rPr>
              <a:t>Higher Level Apprenticeships</a:t>
            </a:r>
          </a:p>
          <a:p>
            <a:pPr eaLnBrk="1" hangingPunct="1"/>
            <a:r>
              <a:rPr lang="en-GB" altLang="en-US" dirty="0">
                <a:solidFill>
                  <a:srgbClr val="FEFFFF"/>
                </a:solidFill>
                <a:cs typeface="Calibri" panose="020F0502020204030204" pitchFamily="34" charset="0"/>
              </a:rPr>
              <a:t>University/College</a:t>
            </a:r>
          </a:p>
          <a:p>
            <a:pPr eaLnBrk="1" hangingPunct="1"/>
            <a:r>
              <a:rPr lang="en-GB" altLang="en-US" dirty="0">
                <a:solidFill>
                  <a:srgbClr val="FEFFFF"/>
                </a:solidFill>
                <a:cs typeface="Calibri" panose="020F0502020204030204" pitchFamily="34" charset="0"/>
              </a:rPr>
              <a:t>Foundation Degree</a:t>
            </a:r>
          </a:p>
          <a:p>
            <a:pPr eaLnBrk="1" hangingPunct="1"/>
            <a:r>
              <a:rPr lang="en-GB" altLang="en-US" dirty="0">
                <a:solidFill>
                  <a:srgbClr val="FEFFFF"/>
                </a:solidFill>
                <a:cs typeface="Calibri" panose="020F0502020204030204" pitchFamily="34" charset="0"/>
              </a:rPr>
              <a:t>Higher National Certificate/Diploma</a:t>
            </a:r>
          </a:p>
          <a:p>
            <a:pPr eaLnBrk="1" hangingPunct="1"/>
            <a:r>
              <a:rPr lang="en-GB" altLang="en-US" dirty="0">
                <a:solidFill>
                  <a:srgbClr val="FEFFFF"/>
                </a:solidFill>
                <a:cs typeface="Calibri" panose="020F0502020204030204" pitchFamily="34" charset="0"/>
              </a:rPr>
              <a:t>Employment</a:t>
            </a:r>
          </a:p>
          <a:p>
            <a:pPr eaLnBrk="1" hangingPunct="1"/>
            <a:r>
              <a:rPr lang="en-GB" altLang="en-US" dirty="0">
                <a:solidFill>
                  <a:srgbClr val="FEFFFF"/>
                </a:solidFill>
                <a:cs typeface="Calibri" panose="020F0502020204030204" pitchFamily="34" charset="0"/>
              </a:rPr>
              <a:t>Gap Year</a:t>
            </a:r>
          </a:p>
        </p:txBody>
      </p:sp>
      <p:pic>
        <p:nvPicPr>
          <p:cNvPr id="30729" name="Picture 4">
            <a:extLst>
              <a:ext uri="{FF2B5EF4-FFF2-40B4-BE49-F238E27FC236}">
                <a16:creationId xmlns:a16="http://schemas.microsoft.com/office/drawing/2014/main" id="{78D61992-E8BC-438E-94FA-276B0F7E76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779" y="1616869"/>
            <a:ext cx="809625" cy="6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descr="&quot;&quot;">
            <a:extLst>
              <a:ext uri="{FF2B5EF4-FFF2-40B4-BE49-F238E27FC236}">
                <a16:creationId xmlns:a16="http://schemas.microsoft.com/office/drawing/2014/main" id="{223AA5B9-97DD-403A-BB99-7E5FB646DBDD}"/>
              </a:ext>
            </a:extLst>
          </p:cNvPr>
          <p:cNvSpPr>
            <a:spLocks noGrp="1" noRot="1" noChangeAspect="1" noMove="1" noResize="1" noEditPoints="1" noAdjustHandles="1" noChangeArrowheads="1" noChangeShapeType="1" noTextEdit="1"/>
          </p:cNvSpPr>
          <p:nvPr/>
        </p:nvSpPr>
        <p:spPr>
          <a:xfrm>
            <a:off x="6272214" y="3474245"/>
            <a:ext cx="1556147" cy="1702594"/>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32770" name="Title 1">
            <a:extLst>
              <a:ext uri="{FF2B5EF4-FFF2-40B4-BE49-F238E27FC236}">
                <a16:creationId xmlns:a16="http://schemas.microsoft.com/office/drawing/2014/main" id="{495AEE2E-F3D1-4BC0-A95C-31BA88B3A63D}"/>
              </a:ext>
            </a:extLst>
          </p:cNvPr>
          <p:cNvSpPr>
            <a:spLocks noGrp="1" noChangeArrowheads="1"/>
          </p:cNvSpPr>
          <p:nvPr>
            <p:ph type="title"/>
          </p:nvPr>
        </p:nvSpPr>
        <p:spPr>
          <a:xfrm>
            <a:off x="2346767" y="1021795"/>
            <a:ext cx="4644516" cy="441499"/>
          </a:xfrm>
        </p:spPr>
        <p:txBody>
          <a:bodyPr/>
          <a:lstStyle/>
          <a:p>
            <a:pPr eaLnBrk="1" hangingPunct="1"/>
            <a:r>
              <a:rPr lang="en-GB" altLang="en-US" sz="2700" b="1" dirty="0">
                <a:solidFill>
                  <a:srgbClr val="00B050"/>
                </a:solidFill>
                <a:cs typeface="Calibri Light"/>
              </a:rPr>
              <a:t>Years 13 &amp; 14 overview</a:t>
            </a:r>
          </a:p>
        </p:txBody>
      </p:sp>
      <p:sp>
        <p:nvSpPr>
          <p:cNvPr id="3" name="Content Placeholder 2">
            <a:extLst>
              <a:ext uri="{FF2B5EF4-FFF2-40B4-BE49-F238E27FC236}">
                <a16:creationId xmlns:a16="http://schemas.microsoft.com/office/drawing/2014/main" id="{DDDB89AB-83C5-45BD-BFAE-AA2654FF91B3}"/>
              </a:ext>
            </a:extLst>
          </p:cNvPr>
          <p:cNvSpPr>
            <a:spLocks noGrp="1"/>
          </p:cNvSpPr>
          <p:nvPr>
            <p:ph idx="1"/>
          </p:nvPr>
        </p:nvSpPr>
        <p:spPr>
          <a:xfrm>
            <a:off x="188900" y="1583936"/>
            <a:ext cx="4157817" cy="4170507"/>
          </a:xfrm>
        </p:spPr>
        <p:txBody>
          <a:bodyPr vert="horz" wrap="square" lIns="51435" tIns="25718" rIns="51435" bIns="25718" numCol="1" rtlCol="0" anchor="t" anchorCtr="0" compatLnSpc="1">
            <a:prstTxWarp prst="textNoShape">
              <a:avLst/>
            </a:prstTxWarp>
            <a:noAutofit/>
          </a:bodyPr>
          <a:lstStyle/>
          <a:p>
            <a:pPr eaLnBrk="1" fontAlgn="auto" hangingPunct="1">
              <a:spcAft>
                <a:spcPts val="0"/>
              </a:spcAft>
              <a:defRPr/>
            </a:pPr>
            <a:r>
              <a:rPr lang="en-GB" sz="1500" dirty="0">
                <a:cs typeface="Calibri"/>
              </a:rPr>
              <a:t>Careers once a fortnight.</a:t>
            </a:r>
          </a:p>
          <a:p>
            <a:pPr eaLnBrk="1" fontAlgn="auto" hangingPunct="1">
              <a:spcAft>
                <a:spcPts val="0"/>
              </a:spcAft>
              <a:defRPr/>
            </a:pPr>
            <a:r>
              <a:rPr lang="en-GB" sz="1500" dirty="0">
                <a:cs typeface="Calibri"/>
              </a:rPr>
              <a:t>Staff facilitate and offer guidance:</a:t>
            </a:r>
          </a:p>
          <a:p>
            <a:pPr marL="0" indent="0">
              <a:spcAft>
                <a:spcPts val="0"/>
              </a:spcAft>
              <a:buNone/>
              <a:defRPr/>
            </a:pPr>
            <a:r>
              <a:rPr lang="en-GB" sz="1500" dirty="0">
                <a:cs typeface="Calibri"/>
              </a:rPr>
              <a:t>Mrs West Careers Coordinator</a:t>
            </a:r>
            <a:endParaRPr lang="en-GB" sz="1500" dirty="0"/>
          </a:p>
          <a:p>
            <a:pPr marL="0" indent="0">
              <a:spcAft>
                <a:spcPts val="0"/>
              </a:spcAft>
              <a:buNone/>
              <a:defRPr/>
            </a:pPr>
            <a:r>
              <a:rPr lang="en-GB" sz="1500" dirty="0">
                <a:cs typeface="Calibri"/>
              </a:rPr>
              <a:t>Mr Byrne </a:t>
            </a:r>
          </a:p>
          <a:p>
            <a:pPr marL="0" indent="0">
              <a:spcAft>
                <a:spcPts val="0"/>
              </a:spcAft>
              <a:buNone/>
              <a:defRPr/>
            </a:pPr>
            <a:r>
              <a:rPr lang="en-GB" sz="1500" dirty="0">
                <a:cs typeface="Calibri"/>
              </a:rPr>
              <a:t>Mrs Guiney</a:t>
            </a:r>
          </a:p>
          <a:p>
            <a:pPr eaLnBrk="1" fontAlgn="auto" hangingPunct="1">
              <a:spcAft>
                <a:spcPts val="0"/>
              </a:spcAft>
              <a:defRPr/>
            </a:pPr>
            <a:r>
              <a:rPr lang="en-GB" sz="1350" dirty="0">
                <a:cs typeface="Calibri"/>
              </a:rPr>
              <a:t>Information and opportunities through</a:t>
            </a:r>
            <a:r>
              <a:rPr lang="en-GB" sz="1500" dirty="0">
                <a:cs typeface="Calibri"/>
              </a:rPr>
              <a:t>:</a:t>
            </a:r>
          </a:p>
          <a:p>
            <a:pPr>
              <a:spcAft>
                <a:spcPts val="0"/>
              </a:spcAft>
              <a:buFont typeface="Wingdings" panose="020B0604020202020204" pitchFamily="34" charset="0"/>
              <a:buChar char="Ø"/>
              <a:defRPr/>
            </a:pPr>
            <a:r>
              <a:rPr lang="en-GB" sz="1500" dirty="0">
                <a:cs typeface="Calibri"/>
              </a:rPr>
              <a:t>Google Classroom </a:t>
            </a:r>
            <a:r>
              <a:rPr lang="en-GB" sz="1500" b="1" dirty="0">
                <a:cs typeface="Calibri"/>
              </a:rPr>
              <a:t>Year 13 h3ukuvk</a:t>
            </a:r>
            <a:endParaRPr lang="en-GB" sz="1500" dirty="0">
              <a:cs typeface="Calibri"/>
            </a:endParaRPr>
          </a:p>
          <a:p>
            <a:pPr eaLnBrk="1" fontAlgn="auto" hangingPunct="1">
              <a:spcAft>
                <a:spcPts val="0"/>
              </a:spcAft>
              <a:buFont typeface="Wingdings" panose="020B0604020202020204" pitchFamily="34" charset="0"/>
              <a:buChar char="Ø"/>
              <a:defRPr/>
            </a:pPr>
            <a:r>
              <a:rPr lang="en-GB" sz="1500" dirty="0">
                <a:cs typeface="Calibri"/>
              </a:rPr>
              <a:t>Email c2k</a:t>
            </a:r>
          </a:p>
          <a:p>
            <a:pPr eaLnBrk="1" fontAlgn="auto" hangingPunct="1">
              <a:spcAft>
                <a:spcPts val="0"/>
              </a:spcAft>
              <a:buFont typeface="Wingdings" panose="020B0604020202020204" pitchFamily="34" charset="0"/>
              <a:buChar char="Ø"/>
              <a:defRPr/>
            </a:pPr>
            <a:r>
              <a:rPr lang="en-GB" sz="1500" dirty="0">
                <a:cs typeface="Calibri"/>
              </a:rPr>
              <a:t>Futures For All</a:t>
            </a:r>
          </a:p>
          <a:p>
            <a:pPr eaLnBrk="1" fontAlgn="auto" hangingPunct="1">
              <a:spcAft>
                <a:spcPts val="0"/>
              </a:spcAft>
              <a:buFont typeface="Wingdings" panose="020B0604020202020204" pitchFamily="34" charset="0"/>
              <a:buChar char="Ø"/>
              <a:defRPr/>
            </a:pPr>
            <a:r>
              <a:rPr lang="en-GB" sz="1500" dirty="0" err="1">
                <a:cs typeface="Calibri"/>
              </a:rPr>
              <a:t>Unifrog</a:t>
            </a:r>
            <a:endParaRPr lang="en-GB" sz="1500" dirty="0">
              <a:cs typeface="Calibri"/>
            </a:endParaRPr>
          </a:p>
          <a:p>
            <a:pPr>
              <a:spcAft>
                <a:spcPts val="0"/>
              </a:spcAft>
              <a:buFont typeface="Wingdings" panose="020B0604020202020204" pitchFamily="34" charset="0"/>
              <a:buChar char="Ø"/>
              <a:defRPr/>
            </a:pPr>
            <a:r>
              <a:rPr lang="en-GB" sz="1500" dirty="0">
                <a:cs typeface="Calibri"/>
              </a:rPr>
              <a:t>Parents' Newsletter/text/email</a:t>
            </a:r>
          </a:p>
          <a:p>
            <a:pPr>
              <a:spcAft>
                <a:spcPts val="0"/>
              </a:spcAft>
              <a:buFont typeface="Wingdings" panose="020B0604020202020204" pitchFamily="34" charset="0"/>
              <a:buChar char="Ø"/>
              <a:defRPr/>
            </a:pPr>
            <a:r>
              <a:rPr lang="en-GB" sz="1425" dirty="0">
                <a:cs typeface="Calibri"/>
              </a:rPr>
              <a:t>Drop-in lunchtime once a week</a:t>
            </a:r>
          </a:p>
          <a:p>
            <a:pPr marL="0" indent="0">
              <a:spcAft>
                <a:spcPts val="0"/>
              </a:spcAft>
              <a:buNone/>
              <a:defRPr/>
            </a:pPr>
            <a:r>
              <a:rPr lang="en-GB" sz="1425" dirty="0">
                <a:cs typeface="Calibri"/>
              </a:rPr>
              <a:t>     Careers Advisor</a:t>
            </a:r>
          </a:p>
          <a:p>
            <a:pPr>
              <a:spcAft>
                <a:spcPts val="0"/>
              </a:spcAft>
              <a:buFont typeface="Wingdings" panose="020B0604020202020204" pitchFamily="34" charset="0"/>
              <a:buChar char="Ø"/>
              <a:defRPr/>
            </a:pPr>
            <a:r>
              <a:rPr lang="en-GB" sz="1500" dirty="0">
                <a:cs typeface="Calibri"/>
              </a:rPr>
              <a:t>Trial Interviews October (Year 14)</a:t>
            </a:r>
          </a:p>
          <a:p>
            <a:pPr>
              <a:spcAft>
                <a:spcPts val="0"/>
              </a:spcAft>
              <a:buFont typeface="Wingdings" panose="020B0604020202020204" pitchFamily="34" charset="0"/>
              <a:buChar char="Ø"/>
              <a:defRPr/>
            </a:pPr>
            <a:r>
              <a:rPr lang="en-GB" sz="1500" dirty="0">
                <a:cs typeface="Calibri"/>
              </a:rPr>
              <a:t>Student Finance (Year 14)</a:t>
            </a:r>
          </a:p>
          <a:p>
            <a:pPr>
              <a:spcAft>
                <a:spcPts val="0"/>
              </a:spcAft>
              <a:buFont typeface="Wingdings" panose="020B0604020202020204" pitchFamily="34" charset="0"/>
              <a:buChar char="Ø"/>
              <a:defRPr/>
            </a:pPr>
            <a:r>
              <a:rPr lang="en-GB" sz="1500" dirty="0">
                <a:cs typeface="Calibri"/>
              </a:rPr>
              <a:t>Plans A-C (Year 14)</a:t>
            </a:r>
          </a:p>
          <a:p>
            <a:pPr>
              <a:spcAft>
                <a:spcPts val="0"/>
              </a:spcAft>
              <a:buFont typeface="Wingdings" panose="020B0604020202020204" pitchFamily="34" charset="0"/>
              <a:buChar char="Ø"/>
              <a:defRPr/>
            </a:pPr>
            <a:endParaRPr lang="en-GB" sz="1500" dirty="0">
              <a:cs typeface="Calibri"/>
            </a:endParaRPr>
          </a:p>
          <a:p>
            <a:pPr>
              <a:spcAft>
                <a:spcPts val="0"/>
              </a:spcAft>
              <a:buFont typeface="Wingdings" panose="020B0604020202020204" pitchFamily="34" charset="0"/>
              <a:buChar char="Ø"/>
              <a:defRPr/>
            </a:pPr>
            <a:endParaRPr lang="en-GB" sz="1500" dirty="0">
              <a:cs typeface="Calibri"/>
            </a:endParaRPr>
          </a:p>
          <a:p>
            <a:pPr>
              <a:spcAft>
                <a:spcPts val="0"/>
              </a:spcAft>
              <a:buFont typeface="Wingdings" panose="020B0604020202020204" pitchFamily="34" charset="0"/>
              <a:buChar char="Ø"/>
              <a:defRPr/>
            </a:pPr>
            <a:endParaRPr lang="en-GB" sz="1500" dirty="0">
              <a:cs typeface="Calibri"/>
            </a:endParaRPr>
          </a:p>
        </p:txBody>
      </p:sp>
      <p:sp>
        <p:nvSpPr>
          <p:cNvPr id="21" name="Rectangle 20" descr="&quot;&quot;">
            <a:extLst>
              <a:ext uri="{FF2B5EF4-FFF2-40B4-BE49-F238E27FC236}">
                <a16:creationId xmlns:a16="http://schemas.microsoft.com/office/drawing/2014/main" id="{7D1ED048-001F-437D-95D1-E24145DC713F}"/>
              </a:ext>
            </a:extLst>
          </p:cNvPr>
          <p:cNvSpPr>
            <a:spLocks noGrp="1" noRot="1" noChangeAspect="1" noMove="1" noResize="1" noEditPoints="1" noAdjustHandles="1" noChangeArrowheads="1" noChangeShapeType="1" noTextEdit="1"/>
          </p:cNvSpPr>
          <p:nvPr/>
        </p:nvSpPr>
        <p:spPr>
          <a:xfrm>
            <a:off x="3695700" y="1500188"/>
            <a:ext cx="4305300" cy="38576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latin typeface="Times New Roman"/>
            </a:endParaRPr>
          </a:p>
        </p:txBody>
      </p:sp>
      <p:sp>
        <p:nvSpPr>
          <p:cNvPr id="23" name="Rectangle 22" descr="&quot;&quot;">
            <a:extLst>
              <a:ext uri="{FF2B5EF4-FFF2-40B4-BE49-F238E27FC236}">
                <a16:creationId xmlns:a16="http://schemas.microsoft.com/office/drawing/2014/main" id="{0D62BF84-9E66-4AB4-A3F9-06451E7E74E5}"/>
              </a:ext>
            </a:extLst>
          </p:cNvPr>
          <p:cNvSpPr>
            <a:spLocks noGrp="1" noRot="1" noChangeAspect="1" noMove="1" noResize="1" noEditPoints="1" noAdjustHandles="1" noChangeArrowheads="1" noChangeShapeType="1" noTextEdit="1"/>
          </p:cNvSpPr>
          <p:nvPr/>
        </p:nvSpPr>
        <p:spPr>
          <a:xfrm>
            <a:off x="3876676" y="1681163"/>
            <a:ext cx="2312194" cy="2066925"/>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25" name="Rectangle 24" descr="&quot;&quot;">
            <a:extLst>
              <a:ext uri="{FF2B5EF4-FFF2-40B4-BE49-F238E27FC236}">
                <a16:creationId xmlns:a16="http://schemas.microsoft.com/office/drawing/2014/main" id="{189D6046-33E3-4284-869B-9E4C61728264}"/>
              </a:ext>
            </a:extLst>
          </p:cNvPr>
          <p:cNvSpPr>
            <a:spLocks noGrp="1" noRot="1" noChangeAspect="1" noMove="1" noResize="1" noEditPoints="1" noAdjustHandles="1" noChangeArrowheads="1" noChangeShapeType="1" noTextEdit="1"/>
          </p:cNvSpPr>
          <p:nvPr/>
        </p:nvSpPr>
        <p:spPr>
          <a:xfrm>
            <a:off x="6272214" y="1681164"/>
            <a:ext cx="1556147" cy="1702594"/>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pic>
        <p:nvPicPr>
          <p:cNvPr id="32776" name="Picture 16">
            <a:extLst>
              <a:ext uri="{FF2B5EF4-FFF2-40B4-BE49-F238E27FC236}">
                <a16:creationId xmlns:a16="http://schemas.microsoft.com/office/drawing/2014/main" id="{D9183D26-E6B1-4FE4-9E56-CE04A00F22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9462" y="1590676"/>
            <a:ext cx="1202377" cy="120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descr="&quot;&quot;">
            <a:extLst>
              <a:ext uri="{FF2B5EF4-FFF2-40B4-BE49-F238E27FC236}">
                <a16:creationId xmlns:a16="http://schemas.microsoft.com/office/drawing/2014/main" id="{7AC40859-7B96-4F9D-9AED-B69CE671A5F6}"/>
              </a:ext>
            </a:extLst>
          </p:cNvPr>
          <p:cNvSpPr>
            <a:spLocks noGrp="1" noRot="1" noChangeAspect="1" noMove="1" noResize="1" noEditPoints="1" noAdjustHandles="1" noChangeArrowheads="1" noChangeShapeType="1" noTextEdit="1"/>
          </p:cNvSpPr>
          <p:nvPr/>
        </p:nvSpPr>
        <p:spPr>
          <a:xfrm>
            <a:off x="3876676" y="3837386"/>
            <a:ext cx="2312194" cy="1339453"/>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pic>
        <p:nvPicPr>
          <p:cNvPr id="32780" name="Picture 12" descr="Graphical user interface, website&#10;&#10;Description automatically generated">
            <a:extLst>
              <a:ext uri="{FF2B5EF4-FFF2-40B4-BE49-F238E27FC236}">
                <a16:creationId xmlns:a16="http://schemas.microsoft.com/office/drawing/2014/main" id="{B24AF892-CBDC-47CA-9CB1-6DE309B4E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27" t="11165" r="-2438" b="11165"/>
          <a:stretch>
            <a:fillRect/>
          </a:stretch>
        </p:blipFill>
        <p:spPr bwMode="auto">
          <a:xfrm>
            <a:off x="5949462" y="3572740"/>
            <a:ext cx="1059872" cy="7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4" descr="A picture containing text, clipart&#10;&#10;Description automatically generated">
            <a:extLst>
              <a:ext uri="{FF2B5EF4-FFF2-40B4-BE49-F238E27FC236}">
                <a16:creationId xmlns:a16="http://schemas.microsoft.com/office/drawing/2014/main" id="{04ABA666-27B7-4AA1-B93E-26C986749F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190" y="2867978"/>
            <a:ext cx="1442729" cy="67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4">
            <a:extLst>
              <a:ext uri="{FF2B5EF4-FFF2-40B4-BE49-F238E27FC236}">
                <a16:creationId xmlns:a16="http://schemas.microsoft.com/office/drawing/2014/main" id="{9C6DB1B2-AB77-4A92-9EB8-83D04179AC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628" y="944724"/>
            <a:ext cx="809625" cy="6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logo with text on it&#10;&#10;Description automatically generated">
            <a:extLst>
              <a:ext uri="{FF2B5EF4-FFF2-40B4-BE49-F238E27FC236}">
                <a16:creationId xmlns:a16="http://schemas.microsoft.com/office/drawing/2014/main" id="{A81358D6-1BBC-D1F6-094A-AC3FF2CC22AC}"/>
              </a:ext>
            </a:extLst>
          </p:cNvPr>
          <p:cNvPicPr>
            <a:picLocks noChangeAspect="1"/>
          </p:cNvPicPr>
          <p:nvPr/>
        </p:nvPicPr>
        <p:blipFill>
          <a:blip r:embed="rId6" cstate="print"/>
          <a:stretch>
            <a:fillRect/>
          </a:stretch>
        </p:blipFill>
        <p:spPr>
          <a:xfrm>
            <a:off x="4106794" y="1590676"/>
            <a:ext cx="1543235" cy="928688"/>
          </a:xfrm>
          <a:prstGeom prst="rect">
            <a:avLst/>
          </a:prstGeom>
        </p:spPr>
      </p:pic>
      <p:pic>
        <p:nvPicPr>
          <p:cNvPr id="4" name="Picture 3" descr="A blue and black logo&#10;&#10;Description automatically generated">
            <a:extLst>
              <a:ext uri="{FF2B5EF4-FFF2-40B4-BE49-F238E27FC236}">
                <a16:creationId xmlns:a16="http://schemas.microsoft.com/office/drawing/2014/main" id="{6103AD8B-51FA-27E1-BDDB-0E655AF6B1DA}"/>
              </a:ext>
            </a:extLst>
          </p:cNvPr>
          <p:cNvPicPr>
            <a:picLocks noChangeAspect="1"/>
          </p:cNvPicPr>
          <p:nvPr/>
        </p:nvPicPr>
        <p:blipFill>
          <a:blip r:embed="rId7" cstate="print"/>
          <a:stretch>
            <a:fillRect/>
          </a:stretch>
        </p:blipFill>
        <p:spPr>
          <a:xfrm>
            <a:off x="7320329" y="4078533"/>
            <a:ext cx="1640156" cy="553948"/>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137F6F81-0B12-26E4-1F5D-5EE66AA42497}"/>
              </a:ext>
            </a:extLst>
          </p:cNvPr>
          <p:cNvPicPr>
            <a:picLocks noChangeAspect="1"/>
          </p:cNvPicPr>
          <p:nvPr/>
        </p:nvPicPr>
        <p:blipFill>
          <a:blip r:embed="rId8" cstate="print"/>
          <a:stretch>
            <a:fillRect/>
          </a:stretch>
        </p:blipFill>
        <p:spPr>
          <a:xfrm>
            <a:off x="7149457" y="5073355"/>
            <a:ext cx="1701860" cy="519917"/>
          </a:xfrm>
          <a:prstGeom prst="rect">
            <a:avLst/>
          </a:prstGeom>
        </p:spPr>
      </p:pic>
      <p:pic>
        <p:nvPicPr>
          <p:cNvPr id="7" name="Picture 6">
            <a:extLst>
              <a:ext uri="{FF2B5EF4-FFF2-40B4-BE49-F238E27FC236}">
                <a16:creationId xmlns:a16="http://schemas.microsoft.com/office/drawing/2014/main" id="{952856F3-0213-C087-DE71-181B117FA9D3}"/>
              </a:ext>
            </a:extLst>
          </p:cNvPr>
          <p:cNvPicPr>
            <a:picLocks noChangeAspect="1"/>
          </p:cNvPicPr>
          <p:nvPr/>
        </p:nvPicPr>
        <p:blipFill>
          <a:blip r:embed="rId9"/>
          <a:stretch>
            <a:fillRect/>
          </a:stretch>
        </p:blipFill>
        <p:spPr>
          <a:xfrm>
            <a:off x="5519148" y="4400750"/>
            <a:ext cx="2005745" cy="611109"/>
          </a:xfrm>
          <a:prstGeom prst="rect">
            <a:avLst/>
          </a:prstGeom>
        </p:spPr>
      </p:pic>
      <p:pic>
        <p:nvPicPr>
          <p:cNvPr id="6" name="Picture 5">
            <a:extLst>
              <a:ext uri="{FF2B5EF4-FFF2-40B4-BE49-F238E27FC236}">
                <a16:creationId xmlns:a16="http://schemas.microsoft.com/office/drawing/2014/main" id="{90BC3A66-1471-6AFF-793F-6C94D442DE59}"/>
              </a:ext>
            </a:extLst>
          </p:cNvPr>
          <p:cNvPicPr>
            <a:picLocks noChangeAspect="1"/>
          </p:cNvPicPr>
          <p:nvPr/>
        </p:nvPicPr>
        <p:blipFill>
          <a:blip r:embed="rId10"/>
          <a:stretch>
            <a:fillRect/>
          </a:stretch>
        </p:blipFill>
        <p:spPr>
          <a:xfrm>
            <a:off x="5862435" y="4887715"/>
            <a:ext cx="1014821" cy="1033463"/>
          </a:xfrm>
          <a:prstGeom prst="rect">
            <a:avLst/>
          </a:prstGeom>
        </p:spPr>
      </p:pic>
      <p:pic>
        <p:nvPicPr>
          <p:cNvPr id="8" name="Picture 7">
            <a:extLst>
              <a:ext uri="{FF2B5EF4-FFF2-40B4-BE49-F238E27FC236}">
                <a16:creationId xmlns:a16="http://schemas.microsoft.com/office/drawing/2014/main" id="{792AA43F-EF78-3880-899E-3A7760952509}"/>
              </a:ext>
            </a:extLst>
          </p:cNvPr>
          <p:cNvPicPr>
            <a:picLocks noChangeAspect="1"/>
          </p:cNvPicPr>
          <p:nvPr/>
        </p:nvPicPr>
        <p:blipFill>
          <a:blip r:embed="rId11"/>
          <a:stretch>
            <a:fillRect/>
          </a:stretch>
        </p:blipFill>
        <p:spPr>
          <a:xfrm>
            <a:off x="3978406" y="4467571"/>
            <a:ext cx="1607344" cy="993956"/>
          </a:xfrm>
          <a:prstGeom prst="rect">
            <a:avLst/>
          </a:prstGeom>
        </p:spPr>
      </p:pic>
      <p:pic>
        <p:nvPicPr>
          <p:cNvPr id="9" name="Picture 8">
            <a:extLst>
              <a:ext uri="{FF2B5EF4-FFF2-40B4-BE49-F238E27FC236}">
                <a16:creationId xmlns:a16="http://schemas.microsoft.com/office/drawing/2014/main" id="{83012253-AF33-1A05-D406-0550DF887588}"/>
              </a:ext>
            </a:extLst>
          </p:cNvPr>
          <p:cNvPicPr>
            <a:picLocks noChangeAspect="1"/>
          </p:cNvPicPr>
          <p:nvPr/>
        </p:nvPicPr>
        <p:blipFill>
          <a:blip r:embed="rId12"/>
          <a:stretch>
            <a:fillRect/>
          </a:stretch>
        </p:blipFill>
        <p:spPr>
          <a:xfrm>
            <a:off x="4254067" y="2559086"/>
            <a:ext cx="994682" cy="547388"/>
          </a:xfrm>
          <a:prstGeom prst="rect">
            <a:avLst/>
          </a:prstGeom>
        </p:spPr>
      </p:pic>
      <p:pic>
        <p:nvPicPr>
          <p:cNvPr id="10" name="Picture 17" descr="A picture containing text, sky&#10;&#10;Description automatically generated">
            <a:extLst>
              <a:ext uri="{FF2B5EF4-FFF2-40B4-BE49-F238E27FC236}">
                <a16:creationId xmlns:a16="http://schemas.microsoft.com/office/drawing/2014/main" id="{E91D2CB1-E188-EF6C-C29C-7F5DC9954DFE}"/>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937" t="17567" r="37719" b="47974"/>
          <a:stretch/>
        </p:blipFill>
        <p:spPr bwMode="auto">
          <a:xfrm>
            <a:off x="4095338" y="3506372"/>
            <a:ext cx="1531372" cy="7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t Mary's University College Belfast">
            <a:extLst>
              <a:ext uri="{FF2B5EF4-FFF2-40B4-BE49-F238E27FC236}">
                <a16:creationId xmlns:a16="http://schemas.microsoft.com/office/drawing/2014/main" id="{8ECFFF1B-C373-71B0-DF83-2045B5757A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7801" y="2085761"/>
            <a:ext cx="1768379" cy="698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anmillis University College - A ...">
            <a:extLst>
              <a:ext uri="{FF2B5EF4-FFF2-40B4-BE49-F238E27FC236}">
                <a16:creationId xmlns:a16="http://schemas.microsoft.com/office/drawing/2014/main" id="{50242173-1217-15C0-2F4F-AB0C03DEC3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3247" y="3347560"/>
            <a:ext cx="1715731" cy="467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lfast Met College (Microsoft ...">
            <a:extLst>
              <a:ext uri="{FF2B5EF4-FFF2-40B4-BE49-F238E27FC236}">
                <a16:creationId xmlns:a16="http://schemas.microsoft.com/office/drawing/2014/main" id="{CD5695BB-E5B2-5801-7085-AD3656873B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0045" y="5159779"/>
            <a:ext cx="949015" cy="631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BD57-A556-3F7E-38F0-067C8D939AA5}"/>
              </a:ext>
            </a:extLst>
          </p:cNvPr>
          <p:cNvSpPr>
            <a:spLocks noGrp="1"/>
          </p:cNvSpPr>
          <p:nvPr>
            <p:ph type="title"/>
          </p:nvPr>
        </p:nvSpPr>
        <p:spPr>
          <a:xfrm>
            <a:off x="685800" y="1095667"/>
            <a:ext cx="7772400" cy="857250"/>
          </a:xfrm>
        </p:spPr>
        <p:txBody>
          <a:bodyPr/>
          <a:lstStyle/>
          <a:p>
            <a:br>
              <a:rPr lang="en-US" altLang="en-US" sz="2700" dirty="0">
                <a:solidFill>
                  <a:srgbClr val="FFFFFF"/>
                </a:solidFill>
                <a:cs typeface="Calibri Light"/>
              </a:rPr>
            </a:br>
            <a:br>
              <a:rPr lang="en-US" altLang="en-US" sz="2700" dirty="0">
                <a:solidFill>
                  <a:srgbClr val="FFFFFF"/>
                </a:solidFill>
                <a:cs typeface="Calibri Light"/>
              </a:rPr>
            </a:br>
            <a:r>
              <a:rPr lang="en-US" altLang="en-US" sz="2700" dirty="0">
                <a:solidFill>
                  <a:srgbClr val="00B050"/>
                </a:solidFill>
                <a:cs typeface="Calibri Light"/>
              </a:rPr>
              <a:t>Year 13 – Career fortnight </a:t>
            </a:r>
            <a:br>
              <a:rPr lang="en-US" altLang="en-US" sz="2700" dirty="0">
                <a:cs typeface="Calibri Light"/>
              </a:rPr>
            </a:br>
            <a:r>
              <a:rPr lang="en-US" altLang="en-US" sz="2700" dirty="0">
                <a:solidFill>
                  <a:srgbClr val="FFFFFF"/>
                </a:solidFill>
                <a:cs typeface="Calibri Light"/>
              </a:rPr>
              <a:t>Year 13</a:t>
            </a:r>
            <a:br>
              <a:rPr lang="en-US" altLang="en-US" sz="2700" dirty="0">
                <a:solidFill>
                  <a:srgbClr val="000000"/>
                </a:solidFill>
                <a:cs typeface="Calibri Light"/>
              </a:rPr>
            </a:br>
            <a:r>
              <a:rPr lang="en-US" altLang="en-US" sz="2700" dirty="0">
                <a:solidFill>
                  <a:srgbClr val="FFFFFF"/>
                </a:solidFill>
                <a:cs typeface="Calibri Light"/>
              </a:rPr>
              <a:t>Year 13</a:t>
            </a:r>
            <a:endParaRPr lang="en-GB" dirty="0"/>
          </a:p>
        </p:txBody>
      </p:sp>
      <p:sp>
        <p:nvSpPr>
          <p:cNvPr id="5" name="TextBox 4">
            <a:extLst>
              <a:ext uri="{FF2B5EF4-FFF2-40B4-BE49-F238E27FC236}">
                <a16:creationId xmlns:a16="http://schemas.microsoft.com/office/drawing/2014/main" id="{E530B1A7-D198-3A65-DA21-E0A716CD932E}"/>
              </a:ext>
            </a:extLst>
          </p:cNvPr>
          <p:cNvSpPr txBox="1"/>
          <p:nvPr/>
        </p:nvSpPr>
        <p:spPr>
          <a:xfrm>
            <a:off x="685801" y="1784623"/>
            <a:ext cx="8278586" cy="3831818"/>
          </a:xfrm>
          <a:prstGeom prst="rect">
            <a:avLst/>
          </a:prstGeom>
          <a:noFill/>
        </p:spPr>
        <p:txBody>
          <a:bodyPr wrap="square">
            <a:spAutoFit/>
          </a:bodyPr>
          <a:lstStyle/>
          <a:p>
            <a:pPr marL="257175" indent="-257175" defTabSz="685800">
              <a:buFont typeface="Arial"/>
              <a:buChar char="•"/>
              <a:defRPr/>
            </a:pPr>
            <a:r>
              <a:rPr lang="en-US" sz="1350" dirty="0">
                <a:solidFill>
                  <a:srgbClr val="000000"/>
                </a:solidFill>
                <a:latin typeface="Times New Roman"/>
                <a:cs typeface="Times New Roman"/>
              </a:rPr>
              <a:t>Starts 8th June:</a:t>
            </a:r>
          </a:p>
          <a:p>
            <a:pPr marL="257175" indent="-257175" defTabSz="685800">
              <a:buFont typeface="Arial"/>
              <a:buChar char="•"/>
              <a:defRPr/>
            </a:pPr>
            <a:endParaRPr lang="en-US" sz="1350" dirty="0">
              <a:solidFill>
                <a:srgbClr val="000000"/>
              </a:solidFill>
              <a:cs typeface="Times New Roman" panose="02020603050405020304" pitchFamily="18" charset="0"/>
            </a:endParaRPr>
          </a:p>
          <a:p>
            <a:pPr marL="257175" indent="-257175" defTabSz="685800">
              <a:buFont typeface="Wingdings"/>
              <a:buChar char="Ø"/>
              <a:defRPr/>
            </a:pPr>
            <a:r>
              <a:rPr lang="en-US" sz="1350" dirty="0">
                <a:solidFill>
                  <a:srgbClr val="000000"/>
                </a:solidFill>
                <a:latin typeface="Times New Roman"/>
                <a:cs typeface="Times New Roman"/>
              </a:rPr>
              <a:t>Presentations from QUB; UU</a:t>
            </a:r>
            <a:r>
              <a:rPr lang="en-US" sz="1350" dirty="0">
                <a:solidFill>
                  <a:srgbClr val="000000"/>
                </a:solidFill>
                <a:cs typeface="Times New Roman" panose="02020603050405020304" pitchFamily="18" charset="0"/>
              </a:rPr>
              <a:t>; </a:t>
            </a:r>
            <a:r>
              <a:rPr lang="en-US" sz="1350" dirty="0">
                <a:solidFill>
                  <a:srgbClr val="000000"/>
                </a:solidFill>
                <a:latin typeface="Times New Roman"/>
                <a:cs typeface="Times New Roman"/>
              </a:rPr>
              <a:t>CAFRE; ATU </a:t>
            </a:r>
            <a:r>
              <a:rPr lang="en-US" sz="1350" dirty="0" err="1">
                <a:solidFill>
                  <a:srgbClr val="000000"/>
                </a:solidFill>
                <a:latin typeface="Times New Roman"/>
                <a:cs typeface="Times New Roman"/>
              </a:rPr>
              <a:t>inc</a:t>
            </a:r>
            <a:r>
              <a:rPr lang="en-US" sz="1350" dirty="0">
                <a:solidFill>
                  <a:srgbClr val="000000"/>
                </a:solidFill>
                <a:latin typeface="Times New Roman"/>
                <a:cs typeface="Times New Roman"/>
              </a:rPr>
              <a:t> CAO process; </a:t>
            </a:r>
            <a:r>
              <a:rPr lang="en-US" sz="1350" dirty="0" err="1">
                <a:solidFill>
                  <a:srgbClr val="000000"/>
                </a:solidFill>
                <a:latin typeface="Times New Roman"/>
                <a:cs typeface="Times New Roman"/>
              </a:rPr>
              <a:t>Dpt</a:t>
            </a:r>
            <a:r>
              <a:rPr lang="en-US" sz="1350" dirty="0">
                <a:solidFill>
                  <a:srgbClr val="000000"/>
                </a:solidFill>
                <a:latin typeface="Times New Roman"/>
                <a:cs typeface="Times New Roman"/>
              </a:rPr>
              <a:t> of Economy and Work plus</a:t>
            </a:r>
          </a:p>
          <a:p>
            <a:pPr defTabSz="685800">
              <a:defRPr/>
            </a:pPr>
            <a:endParaRPr lang="en-US" sz="1350" dirty="0">
              <a:solidFill>
                <a:srgbClr val="000000"/>
              </a:solidFill>
              <a:latin typeface="Times New Roman"/>
              <a:cs typeface="Times New Roman"/>
            </a:endParaRPr>
          </a:p>
          <a:p>
            <a:pPr marL="257175" indent="-257175" defTabSz="685800">
              <a:buFont typeface="Wingdings"/>
              <a:buChar char="Ø"/>
              <a:defRPr/>
            </a:pPr>
            <a:r>
              <a:rPr lang="en-US" sz="1350" dirty="0">
                <a:solidFill>
                  <a:srgbClr val="000000"/>
                </a:solidFill>
                <a:latin typeface="Times New Roman"/>
                <a:cs typeface="Times New Roman"/>
              </a:rPr>
              <a:t>Work experience – process:</a:t>
            </a:r>
          </a:p>
          <a:p>
            <a:pPr defTabSz="685800">
              <a:defRPr/>
            </a:pPr>
            <a:r>
              <a:rPr lang="en-US" sz="1350" dirty="0">
                <a:solidFill>
                  <a:srgbClr val="000000"/>
                </a:solidFill>
                <a:latin typeface="Times New Roman"/>
                <a:cs typeface="Times New Roman"/>
              </a:rPr>
              <a:t>      </a:t>
            </a:r>
          </a:p>
          <a:p>
            <a:pPr defTabSz="685800">
              <a:defRPr/>
            </a:pPr>
            <a:r>
              <a:rPr lang="en-US" sz="1350" dirty="0">
                <a:solidFill>
                  <a:srgbClr val="000000"/>
                </a:solidFill>
                <a:latin typeface="Times New Roman"/>
                <a:cs typeface="Times New Roman"/>
              </a:rPr>
              <a:t>       From 11</a:t>
            </a:r>
            <a:r>
              <a:rPr lang="en-US" sz="1350" baseline="30000" dirty="0">
                <a:solidFill>
                  <a:srgbClr val="000000"/>
                </a:solidFill>
                <a:latin typeface="Times New Roman"/>
                <a:cs typeface="Times New Roman"/>
              </a:rPr>
              <a:t>th</a:t>
            </a:r>
            <a:r>
              <a:rPr lang="en-US" sz="1350" dirty="0">
                <a:solidFill>
                  <a:srgbClr val="000000"/>
                </a:solidFill>
                <a:latin typeface="Times New Roman"/>
                <a:cs typeface="Times New Roman"/>
              </a:rPr>
              <a:t> – 19</a:t>
            </a:r>
            <a:r>
              <a:rPr lang="en-US" sz="1350" baseline="30000" dirty="0">
                <a:solidFill>
                  <a:srgbClr val="000000"/>
                </a:solidFill>
                <a:latin typeface="Times New Roman"/>
                <a:cs typeface="Times New Roman"/>
              </a:rPr>
              <a:t>th</a:t>
            </a:r>
            <a:r>
              <a:rPr lang="en-US" sz="1350" dirty="0">
                <a:solidFill>
                  <a:srgbClr val="000000"/>
                </a:solidFill>
                <a:latin typeface="Times New Roman"/>
                <a:cs typeface="Times New Roman"/>
              </a:rPr>
              <a:t> June</a:t>
            </a:r>
          </a:p>
          <a:p>
            <a:pPr defTabSz="685800">
              <a:defRPr/>
            </a:pPr>
            <a:r>
              <a:rPr lang="en-US" sz="1350" dirty="0">
                <a:solidFill>
                  <a:srgbClr val="000000"/>
                </a:solidFill>
                <a:latin typeface="Times New Roman"/>
                <a:cs typeface="Times New Roman"/>
              </a:rPr>
              <a:t>       Find an employer(s)</a:t>
            </a:r>
          </a:p>
          <a:p>
            <a:pPr defTabSz="685800">
              <a:defRPr/>
            </a:pPr>
            <a:r>
              <a:rPr lang="en-US" sz="1350" dirty="0">
                <a:solidFill>
                  <a:srgbClr val="000000"/>
                </a:solidFill>
                <a:latin typeface="Times New Roman"/>
                <a:cs typeface="Times New Roman"/>
              </a:rPr>
              <a:t>       Details and indemnity forms through </a:t>
            </a:r>
            <a:r>
              <a:rPr lang="en-US" sz="1350" dirty="0" err="1">
                <a:solidFill>
                  <a:srgbClr val="000000"/>
                </a:solidFill>
                <a:latin typeface="Times New Roman"/>
                <a:cs typeface="Times New Roman"/>
              </a:rPr>
              <a:t>Mrs</a:t>
            </a:r>
            <a:r>
              <a:rPr lang="en-US" sz="1350" dirty="0">
                <a:solidFill>
                  <a:srgbClr val="000000"/>
                </a:solidFill>
                <a:latin typeface="Times New Roman"/>
                <a:cs typeface="Times New Roman"/>
              </a:rPr>
              <a:t> West</a:t>
            </a:r>
          </a:p>
          <a:p>
            <a:pPr defTabSz="685800">
              <a:defRPr/>
            </a:pPr>
            <a:endParaRPr lang="en-US" sz="1350" dirty="0">
              <a:solidFill>
                <a:srgbClr val="000000"/>
              </a:solidFill>
              <a:latin typeface="Times New Roman"/>
              <a:cs typeface="Times New Roman"/>
            </a:endParaRPr>
          </a:p>
          <a:p>
            <a:pPr marL="257175" indent="-257175" defTabSz="685800">
              <a:buFont typeface="Wingdings"/>
              <a:buChar char="Ø"/>
              <a:defRPr/>
            </a:pPr>
            <a:r>
              <a:rPr lang="en-US" sz="1350" dirty="0">
                <a:solidFill>
                  <a:srgbClr val="000000"/>
                </a:solidFill>
                <a:latin typeface="Times New Roman"/>
                <a:cs typeface="Times New Roman"/>
              </a:rPr>
              <a:t>Commence UCAS  registration process.</a:t>
            </a:r>
          </a:p>
          <a:p>
            <a:pPr defTabSz="685800">
              <a:defRPr/>
            </a:pPr>
            <a:endParaRPr lang="en-US" sz="1350" dirty="0">
              <a:solidFill>
                <a:srgbClr val="000000"/>
              </a:solidFill>
              <a:latin typeface="Times New Roman"/>
              <a:cs typeface="Times New Roman"/>
            </a:endParaRPr>
          </a:p>
          <a:p>
            <a:pPr marL="257175" indent="-257175" defTabSz="685800">
              <a:buFont typeface="Arial"/>
              <a:buChar char="•"/>
              <a:defRPr/>
            </a:pPr>
            <a:r>
              <a:rPr lang="en-GB" sz="1350" dirty="0">
                <a:solidFill>
                  <a:srgbClr val="3333CC"/>
                </a:solidFill>
                <a:latin typeface="Calibri"/>
                <a:cs typeface="Calibri"/>
              </a:rPr>
              <a:t>Summer Schools - UU, Queens, Oxford, Employers offering Apprenticeships. Utilise organisation websites and social media – Facebook, Instagram, Twitter and TikTok.</a:t>
            </a:r>
          </a:p>
          <a:p>
            <a:pPr marL="257175" indent="-257175" defTabSz="685800">
              <a:buFont typeface="Arial"/>
              <a:buChar char="•"/>
              <a:defRPr/>
            </a:pPr>
            <a:r>
              <a:rPr lang="en-GB" sz="1350" b="1" dirty="0">
                <a:solidFill>
                  <a:srgbClr val="000000"/>
                </a:solidFill>
                <a:latin typeface="Calibri"/>
                <a:cs typeface="Calibri"/>
              </a:rPr>
              <a:t>Early applicants' deadline mid-October 2026 need to inform Careers Dept in Year 13.</a:t>
            </a:r>
          </a:p>
          <a:p>
            <a:pPr marL="257175" indent="-257175" defTabSz="685800">
              <a:buFont typeface="Arial"/>
              <a:buChar char="•"/>
              <a:defRPr/>
            </a:pPr>
            <a:r>
              <a:rPr lang="en-GB" sz="1350" b="1" dirty="0">
                <a:solidFill>
                  <a:srgbClr val="000000"/>
                </a:solidFill>
                <a:latin typeface="Calibri"/>
                <a:cs typeface="Calibri"/>
              </a:rPr>
              <a:t>Open Days June Year 13 and Autumn Year 14.</a:t>
            </a:r>
          </a:p>
          <a:p>
            <a:pPr defTabSz="685800">
              <a:defRPr/>
            </a:pPr>
            <a:r>
              <a:rPr lang="en-GB" sz="1350" b="1" dirty="0">
                <a:solidFill>
                  <a:srgbClr val="000000"/>
                </a:solidFill>
                <a:latin typeface="Calibri"/>
                <a:cs typeface="Calibri"/>
              </a:rPr>
              <a:t>      QUB Saturday and UU proposing the same.</a:t>
            </a:r>
          </a:p>
          <a:p>
            <a:pPr marL="214313" indent="-214313" defTabSz="685800">
              <a:buFont typeface="Arial" panose="020B0604020202020204" pitchFamily="34" charset="0"/>
              <a:buChar char="•"/>
              <a:defRPr/>
            </a:pPr>
            <a:r>
              <a:rPr lang="en-GB" sz="1350" b="1" dirty="0">
                <a:solidFill>
                  <a:srgbClr val="000000"/>
                </a:solidFill>
                <a:latin typeface="Calibri"/>
                <a:cs typeface="Calibri"/>
              </a:rPr>
              <a:t> Grades and changes in entry requirements for some courses.</a:t>
            </a:r>
          </a:p>
        </p:txBody>
      </p:sp>
    </p:spTree>
    <p:extLst>
      <p:ext uri="{BB962C8B-B14F-4D97-AF65-F5344CB8AC3E}">
        <p14:creationId xmlns:p14="http://schemas.microsoft.com/office/powerpoint/2010/main" val="26622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34BF-F463-2689-E6D3-77F1DCAA9B61}"/>
              </a:ext>
            </a:extLst>
          </p:cNvPr>
          <p:cNvSpPr>
            <a:spLocks noGrp="1"/>
          </p:cNvSpPr>
          <p:nvPr>
            <p:ph type="title"/>
          </p:nvPr>
        </p:nvSpPr>
        <p:spPr>
          <a:xfrm>
            <a:off x="1669209" y="1026739"/>
            <a:ext cx="5339142" cy="497842"/>
          </a:xfrm>
        </p:spPr>
        <p:txBody>
          <a:bodyPr/>
          <a:lstStyle/>
          <a:p>
            <a:r>
              <a:rPr lang="en-GB" b="0" dirty="0">
                <a:solidFill>
                  <a:srgbClr val="00B050"/>
                </a:solidFill>
                <a:ea typeface="+mj-lt"/>
                <a:cs typeface="Times New Roman"/>
              </a:rPr>
              <a:t>University and College Admissions </a:t>
            </a:r>
            <a:r>
              <a:rPr lang="en-GB" b="0" dirty="0" err="1">
                <a:solidFill>
                  <a:srgbClr val="00B050"/>
                </a:solidFill>
                <a:ea typeface="+mj-lt"/>
                <a:cs typeface="Times New Roman"/>
              </a:rPr>
              <a:t>Service:</a:t>
            </a:r>
            <a:r>
              <a:rPr lang="en-GB" b="0" kern="1200" dirty="0" err="1">
                <a:solidFill>
                  <a:srgbClr val="00B050"/>
                </a:solidFill>
                <a:ea typeface="+mn-ea"/>
                <a:cs typeface="+mn-cs"/>
              </a:rPr>
              <a:t>UCAS</a:t>
            </a:r>
            <a:r>
              <a:rPr lang="en-GB" b="0" kern="1200" dirty="0">
                <a:solidFill>
                  <a:srgbClr val="00B050"/>
                </a:solidFill>
                <a:ea typeface="+mn-ea"/>
                <a:cs typeface="+mn-cs"/>
              </a:rPr>
              <a:t> process:</a:t>
            </a:r>
            <a:br>
              <a:rPr lang="en-US" b="0" kern="1200" dirty="0">
                <a:solidFill>
                  <a:srgbClr val="00B050"/>
                </a:solidFill>
                <a:latin typeface="Times New Roman"/>
                <a:ea typeface="+mn-ea"/>
                <a:cs typeface="+mn-cs"/>
              </a:rPr>
            </a:br>
            <a:endParaRPr lang="en-GB" dirty="0">
              <a:solidFill>
                <a:srgbClr val="00B050"/>
              </a:solidFill>
            </a:endParaRPr>
          </a:p>
        </p:txBody>
      </p:sp>
      <p:sp>
        <p:nvSpPr>
          <p:cNvPr id="4" name="Text Placeholder 3">
            <a:extLst>
              <a:ext uri="{FF2B5EF4-FFF2-40B4-BE49-F238E27FC236}">
                <a16:creationId xmlns:a16="http://schemas.microsoft.com/office/drawing/2014/main" id="{EB97FBFF-60EB-AF52-9866-BD9F68E74774}"/>
              </a:ext>
            </a:extLst>
          </p:cNvPr>
          <p:cNvSpPr>
            <a:spLocks noGrp="1"/>
          </p:cNvSpPr>
          <p:nvPr>
            <p:ph type="body" sz="half" idx="2"/>
          </p:nvPr>
        </p:nvSpPr>
        <p:spPr>
          <a:xfrm>
            <a:off x="75733" y="1445523"/>
            <a:ext cx="4539743" cy="3518297"/>
          </a:xfrm>
        </p:spPr>
        <p:txBody>
          <a:bodyPr/>
          <a:lstStyle/>
          <a:p>
            <a:pPr marL="257175" indent="-257175">
              <a:buFont typeface="Wingdings" panose="05000000000000000000" pitchFamily="2" charset="2"/>
              <a:buChar char="v"/>
            </a:pPr>
            <a:r>
              <a:rPr lang="en-GB" sz="1350" dirty="0"/>
              <a:t>Applicants have up to five choices initially</a:t>
            </a:r>
            <a:r>
              <a:rPr lang="en-GB" sz="1350" dirty="0">
                <a:latin typeface="Calibri Light"/>
              </a:rPr>
              <a:t>.</a:t>
            </a:r>
            <a:r>
              <a:rPr lang="en-GB" sz="1350" dirty="0"/>
              <a:t> </a:t>
            </a:r>
          </a:p>
          <a:p>
            <a:pPr lvl="0"/>
            <a:endParaRPr lang="en-US" sz="1350" dirty="0"/>
          </a:p>
          <a:p>
            <a:pPr marL="257175" indent="-257175">
              <a:buFont typeface="Wingdings" panose="05000000000000000000" pitchFamily="2" charset="2"/>
              <a:buChar char="v"/>
            </a:pPr>
            <a:r>
              <a:rPr lang="en-GB" sz="1350" dirty="0"/>
              <a:t>Choices are automatically arranged in alphabetical order not in order of preference.</a:t>
            </a:r>
          </a:p>
          <a:p>
            <a:pPr lvl="0"/>
            <a:endParaRPr lang="en-US" sz="1350" dirty="0"/>
          </a:p>
          <a:p>
            <a:pPr marL="257175" indent="-257175">
              <a:buFont typeface="Wingdings" panose="05000000000000000000" pitchFamily="2" charset="2"/>
              <a:buChar char="v"/>
            </a:pPr>
            <a:r>
              <a:rPr lang="en-GB" sz="1350" dirty="0"/>
              <a:t>If applying for medicine, dentistry or veterinary four of the five choices must be for these courses.</a:t>
            </a:r>
          </a:p>
          <a:p>
            <a:pPr lvl="0"/>
            <a:endParaRPr lang="en-US" sz="1500" dirty="0"/>
          </a:p>
          <a:p>
            <a:pPr marL="257175" indent="-257175">
              <a:buFont typeface="Wingdings" panose="05000000000000000000" pitchFamily="2" charset="2"/>
              <a:buChar char="v"/>
            </a:pPr>
            <a:r>
              <a:rPr lang="en-GB" sz="1350" dirty="0"/>
              <a:t>Once all offers have been received, the five choices are reduced to two – a firm and an insurance choice.</a:t>
            </a:r>
          </a:p>
          <a:p>
            <a:pPr lvl="0"/>
            <a:endParaRPr lang="en-GB" sz="1350" dirty="0"/>
          </a:p>
          <a:p>
            <a:pPr marL="257175" indent="-257175">
              <a:buFont typeface="Wingdings" panose="05000000000000000000" pitchFamily="2" charset="2"/>
              <a:buChar char="v"/>
            </a:pPr>
            <a:r>
              <a:rPr lang="en-GB" sz="1350" dirty="0"/>
              <a:t>Timelines and deadlines will be available from UCAS at the start of each academic year.</a:t>
            </a:r>
          </a:p>
          <a:p>
            <a:pPr lvl="0"/>
            <a:endParaRPr lang="en-GB" sz="1350" dirty="0"/>
          </a:p>
          <a:p>
            <a:pPr marL="257175" indent="-257175">
              <a:buFont typeface="Wingdings" panose="05000000000000000000" pitchFamily="2" charset="2"/>
              <a:buChar char="v"/>
            </a:pPr>
            <a:r>
              <a:rPr lang="en-GB" sz="1350" dirty="0"/>
              <a:t>St Mary’s University Belfast is not part of UCAS. A separate application is required.</a:t>
            </a:r>
          </a:p>
          <a:p>
            <a:pPr marL="257175" indent="-257175">
              <a:buFont typeface="Wingdings" panose="05000000000000000000" pitchFamily="2" charset="2"/>
              <a:buChar char="v"/>
            </a:pPr>
            <a:r>
              <a:rPr lang="en-GB" sz="1350" dirty="0"/>
              <a:t>Apprenticeships separate and January of Year 14 and Results Day are the two main launches. </a:t>
            </a:r>
          </a:p>
          <a:p>
            <a:pPr lvl="0"/>
            <a:endParaRPr lang="en-GB" sz="1500" dirty="0"/>
          </a:p>
          <a:p>
            <a:endParaRPr lang="en-GB" dirty="0"/>
          </a:p>
        </p:txBody>
      </p:sp>
      <p:graphicFrame>
        <p:nvGraphicFramePr>
          <p:cNvPr id="5" name="Content Placeholder 2">
            <a:extLst>
              <a:ext uri="{FF2B5EF4-FFF2-40B4-BE49-F238E27FC236}">
                <a16:creationId xmlns:a16="http://schemas.microsoft.com/office/drawing/2014/main" id="{118B4F54-6D68-C4CB-575B-5AF836841C0F}"/>
              </a:ext>
            </a:extLst>
          </p:cNvPr>
          <p:cNvGraphicFramePr>
            <a:graphicFrameLocks noGrp="1"/>
          </p:cNvGraphicFramePr>
          <p:nvPr>
            <p:ph idx="1"/>
          </p:nvPr>
        </p:nvGraphicFramePr>
        <p:xfrm>
          <a:off x="4616053" y="1353742"/>
          <a:ext cx="4070747" cy="409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1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arn(inVertical)">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barn(inVertical)">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barn(inVertical)">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9064-3709-9A39-D058-B7D45F148EF3}"/>
              </a:ext>
            </a:extLst>
          </p:cNvPr>
          <p:cNvSpPr>
            <a:spLocks noGrp="1"/>
          </p:cNvSpPr>
          <p:nvPr>
            <p:ph type="title"/>
          </p:nvPr>
        </p:nvSpPr>
        <p:spPr>
          <a:xfrm>
            <a:off x="3067844" y="1130007"/>
            <a:ext cx="3008313" cy="481293"/>
          </a:xfrm>
        </p:spPr>
        <p:txBody>
          <a:bodyPr/>
          <a:lstStyle/>
          <a:p>
            <a:pPr defTabSz="514350" eaLnBrk="1" fontAlgn="auto" hangingPunct="1">
              <a:spcBef>
                <a:spcPts val="0"/>
              </a:spcBef>
              <a:spcAft>
                <a:spcPts val="0"/>
              </a:spcAft>
              <a:defRPr/>
            </a:pPr>
            <a:r>
              <a:rPr lang="en-US" b="0" kern="1200" dirty="0">
                <a:solidFill>
                  <a:srgbClr val="00B050"/>
                </a:solidFill>
                <a:latin typeface="Calibri" panose="020F0502020204030204"/>
                <a:ea typeface="+mn-ea"/>
                <a:cs typeface="+mn-cs"/>
                <a:hlinkClick r:id="rId2">
                  <a:extLst>
                    <a:ext uri="{A12FA001-AC4F-418D-AE19-62706E023703}">
                      <ahyp:hlinkClr xmlns:ahyp="http://schemas.microsoft.com/office/drawing/2018/hyperlinkcolor" val="tx"/>
                    </a:ext>
                  </a:extLst>
                </a:hlinkClick>
              </a:rPr>
              <a:t>Central Applications Office (cao.ie)</a:t>
            </a:r>
            <a:br>
              <a:rPr lang="en-US" b="0" kern="1200" dirty="0">
                <a:solidFill>
                  <a:prstClr val="black"/>
                </a:solidFill>
                <a:latin typeface="Calibri" panose="020F0502020204030204"/>
                <a:ea typeface="+mn-ea"/>
                <a:cs typeface="+mn-cs"/>
              </a:rPr>
            </a:br>
            <a:endParaRPr lang="en-GB" dirty="0">
              <a:solidFill>
                <a:srgbClr val="00B050"/>
              </a:solidFill>
            </a:endParaRPr>
          </a:p>
        </p:txBody>
      </p:sp>
      <p:pic>
        <p:nvPicPr>
          <p:cNvPr id="5" name="Content Placeholder 4">
            <a:extLst>
              <a:ext uri="{FF2B5EF4-FFF2-40B4-BE49-F238E27FC236}">
                <a16:creationId xmlns:a16="http://schemas.microsoft.com/office/drawing/2014/main" id="{E72FE6CE-BD61-9335-BE7D-F8E16C23E1A8}"/>
              </a:ext>
            </a:extLst>
          </p:cNvPr>
          <p:cNvPicPr>
            <a:picLocks noGrp="1" noChangeAspect="1"/>
          </p:cNvPicPr>
          <p:nvPr>
            <p:ph idx="1"/>
          </p:nvPr>
        </p:nvPicPr>
        <p:blipFill>
          <a:blip r:embed="rId3"/>
          <a:stretch>
            <a:fillRect/>
          </a:stretch>
        </p:blipFill>
        <p:spPr>
          <a:xfrm>
            <a:off x="4572000" y="1497806"/>
            <a:ext cx="3840813" cy="4275191"/>
          </a:xfrm>
          <a:prstGeom prst="rect">
            <a:avLst/>
          </a:prstGeom>
        </p:spPr>
      </p:pic>
      <p:sp>
        <p:nvSpPr>
          <p:cNvPr id="4" name="Text Placeholder 3">
            <a:extLst>
              <a:ext uri="{FF2B5EF4-FFF2-40B4-BE49-F238E27FC236}">
                <a16:creationId xmlns:a16="http://schemas.microsoft.com/office/drawing/2014/main" id="{A971E158-A5B9-045A-ED02-645E399A9E45}"/>
              </a:ext>
            </a:extLst>
          </p:cNvPr>
          <p:cNvSpPr>
            <a:spLocks noGrp="1"/>
          </p:cNvSpPr>
          <p:nvPr>
            <p:ph type="body" sz="half" idx="2"/>
          </p:nvPr>
        </p:nvSpPr>
        <p:spPr/>
        <p:txBody>
          <a:bodyPr/>
          <a:lstStyle/>
          <a:p>
            <a:endParaRPr lang="en-GB" dirty="0"/>
          </a:p>
        </p:txBody>
      </p:sp>
      <p:pic>
        <p:nvPicPr>
          <p:cNvPr id="7" name="Picture 6">
            <a:extLst>
              <a:ext uri="{FF2B5EF4-FFF2-40B4-BE49-F238E27FC236}">
                <a16:creationId xmlns:a16="http://schemas.microsoft.com/office/drawing/2014/main" id="{A4589C15-68F4-17B4-EA4B-ABD708ACB894}"/>
              </a:ext>
            </a:extLst>
          </p:cNvPr>
          <p:cNvPicPr>
            <a:picLocks noChangeAspect="1"/>
          </p:cNvPicPr>
          <p:nvPr/>
        </p:nvPicPr>
        <p:blipFill>
          <a:blip r:embed="rId4"/>
          <a:stretch>
            <a:fillRect/>
          </a:stretch>
        </p:blipFill>
        <p:spPr>
          <a:xfrm>
            <a:off x="216340" y="1832372"/>
            <a:ext cx="3664238" cy="3794475"/>
          </a:xfrm>
          <a:prstGeom prst="rect">
            <a:avLst/>
          </a:prstGeom>
        </p:spPr>
      </p:pic>
    </p:spTree>
    <p:extLst>
      <p:ext uri="{BB962C8B-B14F-4D97-AF65-F5344CB8AC3E}">
        <p14:creationId xmlns:p14="http://schemas.microsoft.com/office/powerpoint/2010/main" val="21041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rest">
            <a:extLst>
              <a:ext uri="{FF2B5EF4-FFF2-40B4-BE49-F238E27FC236}">
                <a16:creationId xmlns:a16="http://schemas.microsoft.com/office/drawing/2014/main" id="{E7668CDA-5079-4287-801E-1967D3E87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AD5181E1-398C-47F4-A88B-71D8E5A663D9}"/>
              </a:ext>
            </a:extLst>
          </p:cNvPr>
          <p:cNvSpPr>
            <a:spLocks noGrp="1" noChangeArrowheads="1"/>
          </p:cNvSpPr>
          <p:nvPr>
            <p:ph type="ctrTitle"/>
          </p:nvPr>
        </p:nvSpPr>
        <p:spPr>
          <a:xfrm>
            <a:off x="285750" y="428625"/>
            <a:ext cx="6983413" cy="1143000"/>
          </a:xfrm>
        </p:spPr>
        <p:txBody>
          <a:bodyPr/>
          <a:lstStyle/>
          <a:p>
            <a:pPr>
              <a:defRPr/>
            </a:pPr>
            <a:r>
              <a:rPr lang="en-US" b="1" dirty="0">
                <a:effectLst>
                  <a:outerShdw blurRad="38100" dist="38100" dir="2700000" algn="tl">
                    <a:srgbClr val="C0C0C0"/>
                  </a:outerShdw>
                </a:effectLst>
                <a:latin typeface="Arial" pitchFamily="34" charset="0"/>
                <a:cs typeface="Arial" pitchFamily="34" charset="0"/>
              </a:rPr>
              <a:t>Transition to ‘A’ Level</a:t>
            </a:r>
            <a:endParaRPr lang="en-US" dirty="0">
              <a:latin typeface="Arial" pitchFamily="34" charset="0"/>
              <a:cs typeface="Arial" pitchFamily="34" charset="0"/>
            </a:endParaRPr>
          </a:p>
        </p:txBody>
      </p:sp>
      <p:sp>
        <p:nvSpPr>
          <p:cNvPr id="18438" name="Rectangle 8">
            <a:extLst>
              <a:ext uri="{FF2B5EF4-FFF2-40B4-BE49-F238E27FC236}">
                <a16:creationId xmlns:a16="http://schemas.microsoft.com/office/drawing/2014/main" id="{F4428D5B-4E26-4E1F-8B37-B17826836EF5}"/>
              </a:ext>
            </a:extLst>
          </p:cNvPr>
          <p:cNvSpPr>
            <a:spLocks noChangeArrowheads="1"/>
          </p:cNvSpPr>
          <p:nvPr/>
        </p:nvSpPr>
        <p:spPr bwMode="auto">
          <a:xfrm>
            <a:off x="1043608" y="2071687"/>
            <a:ext cx="727342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r>
              <a:rPr lang="en-US" altLang="en-US" sz="3600" dirty="0">
                <a:solidFill>
                  <a:schemeClr val="accent2"/>
                </a:solidFill>
              </a:rPr>
              <a:t> </a:t>
            </a:r>
            <a:r>
              <a:rPr lang="en-US" altLang="en-US" sz="3600" dirty="0">
                <a:solidFill>
                  <a:schemeClr val="accent2"/>
                </a:solidFill>
                <a:latin typeface="Arial" pitchFamily="34" charset="0"/>
                <a:cs typeface="Arial" pitchFamily="34" charset="0"/>
              </a:rPr>
              <a:t>A difficult step</a:t>
            </a:r>
          </a:p>
          <a:p>
            <a:r>
              <a:rPr lang="en-US" altLang="en-US" sz="3600" dirty="0">
                <a:solidFill>
                  <a:schemeClr val="accent2"/>
                </a:solidFill>
                <a:latin typeface="Arial" pitchFamily="34" charset="0"/>
                <a:cs typeface="Arial" pitchFamily="34" charset="0"/>
              </a:rPr>
              <a:t> Increased content</a:t>
            </a:r>
          </a:p>
          <a:p>
            <a:r>
              <a:rPr lang="en-US" altLang="en-US" sz="3600" dirty="0">
                <a:solidFill>
                  <a:schemeClr val="accent2"/>
                </a:solidFill>
                <a:latin typeface="Arial" pitchFamily="34" charset="0"/>
                <a:cs typeface="Arial" pitchFamily="34" charset="0"/>
              </a:rPr>
              <a:t> Degree of difficulty</a:t>
            </a:r>
          </a:p>
          <a:p>
            <a:r>
              <a:rPr lang="en-US" altLang="en-US" sz="3600" dirty="0">
                <a:solidFill>
                  <a:schemeClr val="accent2"/>
                </a:solidFill>
                <a:latin typeface="Arial" pitchFamily="34" charset="0"/>
                <a:cs typeface="Arial" pitchFamily="34" charset="0"/>
              </a:rPr>
              <a:t> Independent Study is necessary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962CF-272C-CD6D-9C3A-233B5A57B893}"/>
              </a:ext>
            </a:extLst>
          </p:cNvPr>
          <p:cNvPicPr>
            <a:picLocks noChangeAspect="1"/>
          </p:cNvPicPr>
          <p:nvPr/>
        </p:nvPicPr>
        <p:blipFill rotWithShape="1">
          <a:blip r:embed="rId2"/>
          <a:srcRect l="24970" t="18607" r="13803" b="25174"/>
          <a:stretch/>
        </p:blipFill>
        <p:spPr>
          <a:xfrm>
            <a:off x="1023657" y="1159810"/>
            <a:ext cx="6786275" cy="4487805"/>
          </a:xfrm>
          <a:prstGeom prst="rect">
            <a:avLst/>
          </a:prstGeom>
        </p:spPr>
      </p:pic>
    </p:spTree>
    <p:extLst>
      <p:ext uri="{BB962C8B-B14F-4D97-AF65-F5344CB8AC3E}">
        <p14:creationId xmlns:p14="http://schemas.microsoft.com/office/powerpoint/2010/main" val="276182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C3D7F494-F37F-45EF-B80D-3182920AD0C7}"/>
              </a:ext>
            </a:extLst>
          </p:cNvPr>
          <p:cNvSpPr>
            <a:spLocks noGrp="1" noRot="1" noChangeAspect="1" noMove="1" noResize="1" noEditPoints="1" noAdjustHandles="1" noChangeArrowheads="1" noChangeShapeType="1" noTextEdit="1"/>
          </p:cNvSpPr>
          <p:nvPr/>
        </p:nvSpPr>
        <p:spPr>
          <a:xfrm>
            <a:off x="1143000" y="1500188"/>
            <a:ext cx="6858000" cy="3857625"/>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11" name="Rectangle 10" descr="&quot;&quot;">
            <a:extLst>
              <a:ext uri="{FF2B5EF4-FFF2-40B4-BE49-F238E27FC236}">
                <a16:creationId xmlns:a16="http://schemas.microsoft.com/office/drawing/2014/main" id="{712E92DF-B551-4115-B034-B2E54EA2F40A}"/>
              </a:ext>
            </a:extLst>
          </p:cNvPr>
          <p:cNvSpPr>
            <a:spLocks noGrp="1" noRot="1" noChangeAspect="1" noMove="1" noResize="1" noEditPoints="1" noAdjustHandles="1" noChangeArrowheads="1" noChangeShapeType="1" noTextEdit="1"/>
          </p:cNvSpPr>
          <p:nvPr/>
        </p:nvSpPr>
        <p:spPr>
          <a:xfrm rot="5400000" flipH="1">
            <a:off x="350044" y="2293144"/>
            <a:ext cx="3857625" cy="227171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13" name="Rectangle 12">
            <a:extLst>
              <a:ext uri="{FF2B5EF4-FFF2-40B4-BE49-F238E27FC236}">
                <a16:creationId xmlns:a16="http://schemas.microsoft.com/office/drawing/2014/main" id="{9ADC6C8D-F9E1-43B2-A834-BAC8CC622A8A}"/>
              </a:ext>
            </a:extLst>
          </p:cNvPr>
          <p:cNvSpPr>
            <a:spLocks noGrp="1" noRot="1" noChangeAspect="1" noMove="1" noResize="1" noEditPoints="1" noAdjustHandles="1" noChangeArrowheads="1" noChangeShapeType="1" noTextEdit="1"/>
          </p:cNvSpPr>
          <p:nvPr/>
        </p:nvSpPr>
        <p:spPr>
          <a:xfrm rot="5400000" flipH="1">
            <a:off x="349829" y="2299063"/>
            <a:ext cx="3857624" cy="227128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15" name="Rectangle 14">
            <a:extLst>
              <a:ext uri="{FF2B5EF4-FFF2-40B4-BE49-F238E27FC236}">
                <a16:creationId xmlns:a16="http://schemas.microsoft.com/office/drawing/2014/main" id="{CFB137C6-5F72-4558-915F-1FCD6098B619}"/>
              </a:ext>
            </a:extLst>
          </p:cNvPr>
          <p:cNvSpPr>
            <a:spLocks noGrp="1" noRot="1" noChangeAspect="1" noMove="1" noResize="1" noEditPoints="1" noAdjustHandles="1" noChangeArrowheads="1" noChangeShapeType="1" noTextEdit="1"/>
          </p:cNvSpPr>
          <p:nvPr/>
        </p:nvSpPr>
        <p:spPr>
          <a:xfrm rot="5400000" flipH="1">
            <a:off x="1574957" y="3518487"/>
            <a:ext cx="1407363" cy="227128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latin typeface="Times New Roman"/>
            </a:endParaRPr>
          </a:p>
        </p:txBody>
      </p:sp>
      <p:sp>
        <p:nvSpPr>
          <p:cNvPr id="17" name="Freeform: Shape 16">
            <a:extLst>
              <a:ext uri="{FF2B5EF4-FFF2-40B4-BE49-F238E27FC236}">
                <a16:creationId xmlns:a16="http://schemas.microsoft.com/office/drawing/2014/main" id="{1DAA2D19-41B0-4993-BED5-4B79E04C3386}"/>
              </a:ext>
            </a:extLst>
          </p:cNvPr>
          <p:cNvSpPr>
            <a:spLocks noGrp="1" noRot="1" noChangeAspect="1" noMove="1" noResize="1" noEditPoints="1" noAdjustHandles="1" noChangeArrowheads="1" noChangeShapeType="1" noTextEdit="1"/>
          </p:cNvSpPr>
          <p:nvPr/>
        </p:nvSpPr>
        <p:spPr>
          <a:xfrm rot="20635413">
            <a:off x="860773" y="2045655"/>
            <a:ext cx="2193951" cy="2350664"/>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latin typeface="Times New Roman"/>
            </a:endParaRPr>
          </a:p>
        </p:txBody>
      </p:sp>
      <p:sp>
        <p:nvSpPr>
          <p:cNvPr id="19" name="Rectangle 18">
            <a:extLst>
              <a:ext uri="{FF2B5EF4-FFF2-40B4-BE49-F238E27FC236}">
                <a16:creationId xmlns:a16="http://schemas.microsoft.com/office/drawing/2014/main" id="{1AE2A0E7-35A8-42FF-B5AF-991E14642BA3}"/>
              </a:ext>
            </a:extLst>
          </p:cNvPr>
          <p:cNvSpPr>
            <a:spLocks noGrp="1" noRot="1" noChangeAspect="1" noMove="1" noResize="1" noEditPoints="1" noAdjustHandles="1" noChangeArrowheads="1" noChangeShapeType="1" noTextEdit="1"/>
          </p:cNvSpPr>
          <p:nvPr/>
        </p:nvSpPr>
        <p:spPr>
          <a:xfrm rot="5400000" flipH="1">
            <a:off x="349822" y="2293358"/>
            <a:ext cx="3857627" cy="227128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a:solidFill>
                <a:prstClr val="white"/>
              </a:solidFill>
              <a:latin typeface="Times New Roman"/>
            </a:endParaRPr>
          </a:p>
        </p:txBody>
      </p:sp>
      <p:sp>
        <p:nvSpPr>
          <p:cNvPr id="2" name="Title 1">
            <a:extLst>
              <a:ext uri="{FF2B5EF4-FFF2-40B4-BE49-F238E27FC236}">
                <a16:creationId xmlns:a16="http://schemas.microsoft.com/office/drawing/2014/main" id="{DDCCC40C-D09B-48F8-974D-60B8084E7F09}"/>
              </a:ext>
            </a:extLst>
          </p:cNvPr>
          <p:cNvSpPr>
            <a:spLocks noGrp="1"/>
          </p:cNvSpPr>
          <p:nvPr>
            <p:ph type="title"/>
          </p:nvPr>
        </p:nvSpPr>
        <p:spPr>
          <a:xfrm>
            <a:off x="1472804" y="2446736"/>
            <a:ext cx="1752600" cy="1348978"/>
          </a:xfrm>
        </p:spPr>
        <p:txBody>
          <a:bodyPr rtlCol="0" anchor="b">
            <a:normAutofit fontScale="90000"/>
          </a:bodyPr>
          <a:lstStyle/>
          <a:p>
            <a:pPr algn="r" eaLnBrk="1" fontAlgn="auto" hangingPunct="1">
              <a:spcAft>
                <a:spcPts val="0"/>
              </a:spcAft>
              <a:defRPr/>
            </a:pPr>
            <a:r>
              <a:rPr lang="en-GB" sz="2400" dirty="0">
                <a:solidFill>
                  <a:srgbClr val="FFFFFF"/>
                </a:solidFill>
                <a:ea typeface="+mj-lt"/>
                <a:cs typeface="+mj-lt"/>
              </a:rPr>
              <a:t>USEFUL WEBSITES</a:t>
            </a:r>
            <a:br>
              <a:rPr lang="en-GB" sz="1238" dirty="0">
                <a:ea typeface="+mj-lt"/>
                <a:cs typeface="+mj-lt"/>
              </a:rPr>
            </a:br>
            <a:r>
              <a:rPr lang="en-GB" sz="1238" dirty="0">
                <a:solidFill>
                  <a:srgbClr val="FFFFFF"/>
                </a:solidFill>
                <a:ea typeface="+mj-lt"/>
                <a:cs typeface="+mj-lt"/>
              </a:rPr>
              <a:t>                           </a:t>
            </a:r>
            <a:endParaRPr lang="en-US" sz="1238" dirty="0">
              <a:solidFill>
                <a:srgbClr val="FFFFFF"/>
              </a:solidFill>
              <a:cs typeface="Calibri Light" panose="020F0302020204030204"/>
            </a:endParaRPr>
          </a:p>
        </p:txBody>
      </p:sp>
      <p:graphicFrame>
        <p:nvGraphicFramePr>
          <p:cNvPr id="5" name="Content Placeholder 2">
            <a:extLst>
              <a:ext uri="{FF2B5EF4-FFF2-40B4-BE49-F238E27FC236}">
                <a16:creationId xmlns:a16="http://schemas.microsoft.com/office/drawing/2014/main" id="{ABB202FA-A0E5-4DC0-BCA9-908BD8408EF6}"/>
              </a:ext>
            </a:extLst>
          </p:cNvPr>
          <p:cNvGraphicFramePr>
            <a:graphicFrameLocks noGrp="1"/>
          </p:cNvGraphicFramePr>
          <p:nvPr>
            <p:ph idx="1"/>
          </p:nvPr>
        </p:nvGraphicFramePr>
        <p:xfrm>
          <a:off x="3902093" y="1376772"/>
          <a:ext cx="3750094" cy="415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2002"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2779" y="1616869"/>
            <a:ext cx="809625" cy="6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49A83B3F-C583-4E1B-B968-829443DE91BD}"/>
              </a:ext>
            </a:extLst>
          </p:cNvPr>
          <p:cNvSpPr>
            <a:spLocks noGrp="1"/>
          </p:cNvSpPr>
          <p:nvPr>
            <p:ph type="ctrTitle"/>
          </p:nvPr>
        </p:nvSpPr>
        <p:spPr>
          <a:xfrm>
            <a:off x="827088" y="981075"/>
            <a:ext cx="7772400" cy="914400"/>
          </a:xfrm>
        </p:spPr>
        <p:txBody>
          <a:bodyPr/>
          <a:lstStyle/>
          <a:p>
            <a:pPr eaLnBrk="1" hangingPunct="1">
              <a:defRPr/>
            </a:pPr>
            <a:br>
              <a:rPr lang="en-GB" sz="6600" dirty="0">
                <a:effectLst>
                  <a:outerShdw blurRad="38100" dist="38100" dir="2700000" algn="tl">
                    <a:srgbClr val="C0C0C0"/>
                  </a:outerShdw>
                </a:effectLst>
                <a:latin typeface="Arial" pitchFamily="34" charset="0"/>
                <a:cs typeface="Arial" pitchFamily="34" charset="0"/>
              </a:rPr>
            </a:br>
            <a:r>
              <a:rPr lang="en-GB" sz="4400" dirty="0">
                <a:effectLst>
                  <a:outerShdw blurRad="38100" dist="38100" dir="2700000" algn="tl">
                    <a:srgbClr val="C0C0C0"/>
                  </a:outerShdw>
                </a:effectLst>
                <a:latin typeface="Arial" pitchFamily="34" charset="0"/>
                <a:cs typeface="Arial" pitchFamily="34" charset="0"/>
              </a:rPr>
              <a:t>Higher Education – Finance</a:t>
            </a:r>
            <a:br>
              <a:rPr lang="en-GB" sz="4400" dirty="0">
                <a:effectLst>
                  <a:outerShdw blurRad="38100" dist="38100" dir="2700000" algn="tl">
                    <a:srgbClr val="C0C0C0"/>
                  </a:outerShdw>
                </a:effectLst>
                <a:latin typeface="Arial" pitchFamily="34" charset="0"/>
                <a:cs typeface="Arial" pitchFamily="34" charset="0"/>
              </a:rPr>
            </a:br>
            <a:r>
              <a:rPr lang="en-GB" sz="2800" dirty="0">
                <a:effectLst>
                  <a:outerShdw blurRad="38100" dist="38100" dir="2700000" algn="tl">
                    <a:srgbClr val="C0C0C0"/>
                  </a:outerShdw>
                </a:effectLst>
                <a:latin typeface="Arial" pitchFamily="34" charset="0"/>
                <a:cs typeface="Arial" pitchFamily="34" charset="0"/>
              </a:rPr>
              <a:t>Mrs S. McCarry</a:t>
            </a:r>
          </a:p>
        </p:txBody>
      </p:sp>
      <p:pic>
        <p:nvPicPr>
          <p:cNvPr id="43011" name="Picture 13" descr="https://careerresources.org.uk/wp-content/uploads/2022/03/Graduates-4.png">
            <a:extLst>
              <a:ext uri="{FF2B5EF4-FFF2-40B4-BE49-F238E27FC236}">
                <a16:creationId xmlns:a16="http://schemas.microsoft.com/office/drawing/2014/main" id="{C6ECC938-45AA-4315-B0C5-F40232B8C5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420938"/>
            <a:ext cx="804227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4868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708688"/>
          </a:xfrm>
        </p:spPr>
        <p:txBody>
          <a:bodyPr/>
          <a:lstStyle/>
          <a:p>
            <a:r>
              <a:rPr lang="en-GB" dirty="0">
                <a:latin typeface="Arial" pitchFamily="34" charset="0"/>
                <a:cs typeface="Arial" pitchFamily="34" charset="0"/>
              </a:rPr>
              <a:t>University?</a:t>
            </a:r>
          </a:p>
        </p:txBody>
      </p:sp>
      <p:sp>
        <p:nvSpPr>
          <p:cNvPr id="5" name="Text Placeholder 4"/>
          <p:cNvSpPr>
            <a:spLocks noGrp="1"/>
          </p:cNvSpPr>
          <p:nvPr>
            <p:ph type="body" idx="1"/>
          </p:nvPr>
        </p:nvSpPr>
        <p:spPr/>
        <p:txBody>
          <a:bodyPr/>
          <a:lstStyle/>
          <a:p>
            <a:r>
              <a:rPr lang="en-GB" dirty="0">
                <a:latin typeface="Arial" pitchFamily="34" charset="0"/>
                <a:cs typeface="Arial" pitchFamily="34" charset="0"/>
              </a:rPr>
              <a:t>Advantages</a:t>
            </a:r>
          </a:p>
        </p:txBody>
      </p:sp>
      <p:sp>
        <p:nvSpPr>
          <p:cNvPr id="6" name="Text Placeholder 5"/>
          <p:cNvSpPr>
            <a:spLocks noGrp="1"/>
          </p:cNvSpPr>
          <p:nvPr>
            <p:ph type="body" sz="half" idx="3"/>
          </p:nvPr>
        </p:nvSpPr>
        <p:spPr/>
        <p:txBody>
          <a:bodyPr/>
          <a:lstStyle/>
          <a:p>
            <a:r>
              <a:rPr lang="en-GB" dirty="0">
                <a:latin typeface="Arial" pitchFamily="34" charset="0"/>
                <a:cs typeface="Arial" pitchFamily="34" charset="0"/>
              </a:rPr>
              <a:t>Disadvantages</a:t>
            </a:r>
          </a:p>
        </p:txBody>
      </p:sp>
      <p:sp>
        <p:nvSpPr>
          <p:cNvPr id="3" name="Content Placeholder 2"/>
          <p:cNvSpPr>
            <a:spLocks noGrp="1"/>
          </p:cNvSpPr>
          <p:nvPr>
            <p:ph sz="quarter" idx="2"/>
          </p:nvPr>
        </p:nvSpPr>
        <p:spPr/>
        <p:txBody>
          <a:bodyPr/>
          <a:lstStyle/>
          <a:p>
            <a:r>
              <a:rPr lang="en-GB" dirty="0">
                <a:latin typeface="Arial" pitchFamily="34" charset="0"/>
                <a:cs typeface="Arial" pitchFamily="34" charset="0"/>
              </a:rPr>
              <a:t>Job prospects</a:t>
            </a:r>
          </a:p>
          <a:p>
            <a:r>
              <a:rPr lang="en-GB" dirty="0">
                <a:latin typeface="Arial" pitchFamily="34" charset="0"/>
                <a:cs typeface="Arial" pitchFamily="34" charset="0"/>
              </a:rPr>
              <a:t>Opportunity to meet professionals</a:t>
            </a:r>
          </a:p>
          <a:p>
            <a:r>
              <a:rPr lang="en-GB" dirty="0">
                <a:latin typeface="Arial" pitchFamily="34" charset="0"/>
                <a:cs typeface="Arial" pitchFamily="34" charset="0"/>
              </a:rPr>
              <a:t>Transferrable skills</a:t>
            </a:r>
          </a:p>
          <a:p>
            <a:r>
              <a:rPr lang="en-GB" dirty="0">
                <a:latin typeface="Arial" pitchFamily="34" charset="0"/>
                <a:cs typeface="Arial" pitchFamily="34" charset="0"/>
              </a:rPr>
              <a:t>Socialising</a:t>
            </a:r>
          </a:p>
          <a:p>
            <a:r>
              <a:rPr lang="en-GB" dirty="0">
                <a:latin typeface="Arial" pitchFamily="34" charset="0"/>
                <a:cs typeface="Arial" pitchFamily="34" charset="0"/>
              </a:rPr>
              <a:t>Life skills – independence</a:t>
            </a:r>
          </a:p>
          <a:p>
            <a:r>
              <a:rPr lang="en-GB" dirty="0">
                <a:latin typeface="Arial" pitchFamily="34" charset="0"/>
                <a:cs typeface="Arial" pitchFamily="34" charset="0"/>
              </a:rPr>
              <a:t>Further study into an area of interest</a:t>
            </a:r>
          </a:p>
          <a:p>
            <a:endParaRPr lang="en-GB" dirty="0"/>
          </a:p>
        </p:txBody>
      </p:sp>
      <p:sp>
        <p:nvSpPr>
          <p:cNvPr id="7" name="Content Placeholder 6"/>
          <p:cNvSpPr>
            <a:spLocks noGrp="1"/>
          </p:cNvSpPr>
          <p:nvPr>
            <p:ph sz="quarter" idx="4"/>
          </p:nvPr>
        </p:nvSpPr>
        <p:spPr/>
        <p:txBody>
          <a:bodyPr/>
          <a:lstStyle/>
          <a:p>
            <a:r>
              <a:rPr lang="en-GB" dirty="0">
                <a:latin typeface="Arial" pitchFamily="34" charset="0"/>
                <a:cs typeface="Arial" pitchFamily="34" charset="0"/>
              </a:rPr>
              <a:t>Cost</a:t>
            </a:r>
          </a:p>
          <a:p>
            <a:r>
              <a:rPr lang="en-GB" dirty="0">
                <a:latin typeface="Arial" pitchFamily="34" charset="0"/>
                <a:cs typeface="Arial" pitchFamily="34" charset="0"/>
              </a:rPr>
              <a:t>Not always guaranteed a job</a:t>
            </a:r>
          </a:p>
          <a:p>
            <a:r>
              <a:rPr lang="en-GB" dirty="0">
                <a:latin typeface="Arial" pitchFamily="34" charset="0"/>
                <a:cs typeface="Arial" pitchFamily="34" charset="0"/>
              </a:rPr>
              <a:t>Might change your mind</a:t>
            </a:r>
          </a:p>
          <a:p>
            <a:r>
              <a:rPr lang="en-GB" dirty="0">
                <a:latin typeface="Arial" pitchFamily="34" charset="0"/>
                <a:cs typeface="Arial" pitchFamily="34" charset="0"/>
              </a:rPr>
              <a:t>Could slow career progression</a:t>
            </a:r>
          </a:p>
          <a:p>
            <a:r>
              <a:rPr lang="en-GB" dirty="0">
                <a:latin typeface="Arial" pitchFamily="34" charset="0"/>
                <a:cs typeface="Arial" pitchFamily="34" charset="0"/>
              </a:rPr>
              <a:t>Stress – one in four students may experience mental health issues</a:t>
            </a:r>
          </a:p>
        </p:txBody>
      </p:sp>
      <p:pic>
        <p:nvPicPr>
          <p:cNvPr id="8"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4868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32656"/>
            <a:ext cx="8229600" cy="720080"/>
          </a:xfrm>
        </p:spPr>
        <p:txBody>
          <a:bodyPr/>
          <a:lstStyle/>
          <a:p>
            <a:r>
              <a:rPr lang="en-GB" dirty="0">
                <a:latin typeface="Arial" pitchFamily="34" charset="0"/>
                <a:cs typeface="Arial" pitchFamily="34" charset="0"/>
              </a:rPr>
              <a:t>University or not?</a:t>
            </a:r>
          </a:p>
        </p:txBody>
      </p:sp>
      <p:sp>
        <p:nvSpPr>
          <p:cNvPr id="8" name="Content Placeholder 7"/>
          <p:cNvSpPr>
            <a:spLocks noGrp="1"/>
          </p:cNvSpPr>
          <p:nvPr>
            <p:ph idx="1"/>
          </p:nvPr>
        </p:nvSpPr>
        <p:spPr>
          <a:xfrm>
            <a:off x="323528" y="1052736"/>
            <a:ext cx="8229600" cy="4389437"/>
          </a:xfrm>
        </p:spPr>
        <p:txBody>
          <a:bodyPr/>
          <a:lstStyle/>
          <a:p>
            <a:r>
              <a:rPr lang="en-GB" dirty="0">
                <a:latin typeface="Arial" pitchFamily="34" charset="0"/>
                <a:cs typeface="Arial" pitchFamily="34" charset="0"/>
              </a:rPr>
              <a:t>Yes - </a:t>
            </a:r>
            <a:r>
              <a:rPr lang="en-GB" b="1" u="sng" dirty="0">
                <a:latin typeface="Arial" pitchFamily="34" charset="0"/>
                <a:cs typeface="Arial" pitchFamily="34" charset="0"/>
              </a:rPr>
              <a:t>IF</a:t>
            </a:r>
            <a:r>
              <a:rPr lang="en-GB" dirty="0">
                <a:latin typeface="Arial" pitchFamily="34" charset="0"/>
                <a:cs typeface="Arial" pitchFamily="34" charset="0"/>
              </a:rPr>
              <a:t> you think it's the </a:t>
            </a:r>
            <a:r>
              <a:rPr lang="en-GB" b="1" dirty="0">
                <a:latin typeface="Arial" pitchFamily="34" charset="0"/>
                <a:cs typeface="Arial" pitchFamily="34" charset="0"/>
              </a:rPr>
              <a:t>right decision for you</a:t>
            </a:r>
            <a:r>
              <a:rPr lang="en-GB" dirty="0">
                <a:latin typeface="Arial" pitchFamily="34" charset="0"/>
                <a:cs typeface="Arial" pitchFamily="34" charset="0"/>
              </a:rPr>
              <a:t>!</a:t>
            </a:r>
          </a:p>
          <a:p>
            <a:pPr>
              <a:buNone/>
            </a:pPr>
            <a:r>
              <a:rPr lang="en-GB" sz="2400" dirty="0">
                <a:latin typeface="Arial" pitchFamily="34" charset="0"/>
                <a:cs typeface="Arial" pitchFamily="34" charset="0"/>
              </a:rPr>
              <a:t>If the dream job doesn't require a degree, then</a:t>
            </a:r>
          </a:p>
          <a:p>
            <a:pPr>
              <a:buNone/>
            </a:pPr>
            <a:r>
              <a:rPr lang="en-GB" sz="2400" dirty="0">
                <a:latin typeface="Arial" pitchFamily="34" charset="0"/>
                <a:cs typeface="Arial" pitchFamily="34" charset="0"/>
              </a:rPr>
              <a:t>perhaps university isn't the right route. </a:t>
            </a:r>
            <a:r>
              <a:rPr lang="en-GB" sz="2400">
                <a:latin typeface="Arial" pitchFamily="34" charset="0"/>
                <a:cs typeface="Arial" pitchFamily="34" charset="0"/>
              </a:rPr>
              <a:t>Learn through</a:t>
            </a:r>
            <a:endParaRPr lang="en-GB" sz="2400" dirty="0">
              <a:latin typeface="Arial" pitchFamily="34" charset="0"/>
              <a:cs typeface="Arial" pitchFamily="34" charset="0"/>
            </a:endParaRPr>
          </a:p>
          <a:p>
            <a:pPr>
              <a:buNone/>
            </a:pPr>
            <a:r>
              <a:rPr lang="en-GB" sz="2400" dirty="0">
                <a:latin typeface="Arial" pitchFamily="34" charset="0"/>
                <a:cs typeface="Arial" pitchFamily="34" charset="0"/>
              </a:rPr>
              <a:t>experience:</a:t>
            </a:r>
          </a:p>
          <a:p>
            <a:pPr>
              <a:buNone/>
            </a:pPr>
            <a:endParaRPr lang="en-GB" sz="2400" dirty="0">
              <a:latin typeface="Arial" pitchFamily="34" charset="0"/>
              <a:cs typeface="Arial" pitchFamily="34" charset="0"/>
            </a:endParaRPr>
          </a:p>
          <a:p>
            <a:r>
              <a:rPr lang="en-GB" sz="2000" dirty="0">
                <a:latin typeface="Arial" pitchFamily="34" charset="0"/>
                <a:cs typeface="Arial" pitchFamily="34" charset="0"/>
              </a:rPr>
              <a:t>Vocational Courses</a:t>
            </a:r>
          </a:p>
          <a:p>
            <a:r>
              <a:rPr lang="en-GB" sz="2000" dirty="0">
                <a:latin typeface="Arial" pitchFamily="34" charset="0"/>
                <a:cs typeface="Arial" pitchFamily="34" charset="0"/>
              </a:rPr>
              <a:t>Apprenticeships</a:t>
            </a:r>
          </a:p>
          <a:p>
            <a:r>
              <a:rPr lang="en-GB" sz="2000" dirty="0">
                <a:latin typeface="Arial" pitchFamily="34" charset="0"/>
                <a:cs typeface="Arial" pitchFamily="34" charset="0"/>
              </a:rPr>
              <a:t>Recruitment programs may run in some companies – e.g. internships.</a:t>
            </a:r>
          </a:p>
          <a:p>
            <a:pPr>
              <a:buNone/>
            </a:pPr>
            <a:endParaRPr lang="en-GB" sz="2400" dirty="0">
              <a:latin typeface="Arial" pitchFamily="34" charset="0"/>
              <a:cs typeface="Arial" pitchFamily="34" charset="0"/>
            </a:endParaRPr>
          </a:p>
          <a:p>
            <a:pPr>
              <a:buNone/>
            </a:pPr>
            <a:r>
              <a:rPr lang="en-GB" sz="2400" i="1" dirty="0">
                <a:latin typeface="Arial" pitchFamily="34" charset="0"/>
                <a:cs typeface="Arial" pitchFamily="34" charset="0"/>
              </a:rPr>
              <a:t>Similarly, struggling with making the leap to</a:t>
            </a:r>
          </a:p>
          <a:p>
            <a:pPr>
              <a:buNone/>
            </a:pPr>
            <a:r>
              <a:rPr lang="en-GB" sz="2400" i="1" dirty="0">
                <a:latin typeface="Arial" pitchFamily="34" charset="0"/>
                <a:cs typeface="Arial" pitchFamily="34" charset="0"/>
              </a:rPr>
              <a:t>independent living and learning, might suggest</a:t>
            </a:r>
          </a:p>
          <a:p>
            <a:pPr>
              <a:buNone/>
            </a:pPr>
            <a:r>
              <a:rPr lang="en-GB" sz="2400" i="1" dirty="0">
                <a:latin typeface="Arial" pitchFamily="34" charset="0"/>
                <a:cs typeface="Arial" pitchFamily="34" charset="0"/>
              </a:rPr>
              <a:t>university is not the path to go – </a:t>
            </a:r>
            <a:r>
              <a:rPr lang="en-GB" sz="2400" b="1" i="1" dirty="0">
                <a:latin typeface="Arial" pitchFamily="34" charset="0"/>
                <a:cs typeface="Arial" pitchFamily="34" charset="0"/>
              </a:rPr>
              <a:t>just yet</a:t>
            </a:r>
            <a:r>
              <a:rPr lang="en-GB" sz="2400" i="1" dirty="0">
                <a:latin typeface="Arial" pitchFamily="34" charset="0"/>
                <a:cs typeface="Arial" pitchFamily="34" charset="0"/>
              </a:rPr>
              <a:t>! Take time!</a:t>
            </a:r>
          </a:p>
          <a:p>
            <a:r>
              <a:rPr lang="en-GB" sz="2400" b="1" dirty="0">
                <a:latin typeface="Arial" pitchFamily="34" charset="0"/>
                <a:cs typeface="Arial" pitchFamily="34" charset="0"/>
              </a:rPr>
              <a:t>Gap</a:t>
            </a:r>
            <a:r>
              <a:rPr lang="en-GB" sz="2400" dirty="0">
                <a:latin typeface="Arial" pitchFamily="34" charset="0"/>
                <a:cs typeface="Arial" pitchFamily="34" charset="0"/>
              </a:rPr>
              <a:t> </a:t>
            </a:r>
            <a:r>
              <a:rPr lang="en-GB" sz="2400" b="1" dirty="0">
                <a:latin typeface="Arial" pitchFamily="34" charset="0"/>
                <a:cs typeface="Arial" pitchFamily="34" charset="0"/>
              </a:rPr>
              <a:t>year</a:t>
            </a:r>
            <a:r>
              <a:rPr lang="en-GB" sz="2400" dirty="0">
                <a:latin typeface="Arial" pitchFamily="34" charset="0"/>
                <a:cs typeface="Arial" pitchFamily="34" charset="0"/>
              </a:rPr>
              <a:t>.</a:t>
            </a:r>
          </a:p>
          <a:p>
            <a:endParaRPr lang="en-GB" dirty="0"/>
          </a:p>
        </p:txBody>
      </p:sp>
      <p:pic>
        <p:nvPicPr>
          <p:cNvPr id="9"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4868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5" descr="bs00508_">
            <a:extLst>
              <a:ext uri="{FF2B5EF4-FFF2-40B4-BE49-F238E27FC236}">
                <a16:creationId xmlns:a16="http://schemas.microsoft.com/office/drawing/2014/main" id="{EE04D753-9DA8-4ACD-AC94-62B091D807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5300663"/>
            <a:ext cx="18430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a:extLst>
              <a:ext uri="{FF2B5EF4-FFF2-40B4-BE49-F238E27FC236}">
                <a16:creationId xmlns:a16="http://schemas.microsoft.com/office/drawing/2014/main" id="{F11BECAC-75A9-48EC-A247-DD190895B3FC}"/>
              </a:ext>
            </a:extLst>
          </p:cNvPr>
          <p:cNvSpPr>
            <a:spLocks noGrp="1" noChangeArrowheads="1"/>
          </p:cNvSpPr>
          <p:nvPr>
            <p:ph type="title" idx="4294967295"/>
          </p:nvPr>
        </p:nvSpPr>
        <p:spPr/>
        <p:txBody>
          <a:bodyPr lIns="91440" rIns="91440" bIns="45720" anchor="ctr"/>
          <a:lstStyle/>
          <a:p>
            <a:pPr algn="ctr" eaLnBrk="1" hangingPunct="1">
              <a:defRPr/>
            </a:pPr>
            <a:r>
              <a:rPr lang="en-GB" dirty="0">
                <a:effectLst>
                  <a:outerShdw blurRad="38100" dist="38100" dir="2700000" algn="tl">
                    <a:srgbClr val="C0C0C0"/>
                  </a:outerShdw>
                </a:effectLst>
                <a:latin typeface="Dotum" panose="020B0600000101010101" pitchFamily="34" charset="-127"/>
                <a:ea typeface="Dotum" panose="020B0600000101010101" pitchFamily="34" charset="-127"/>
              </a:rPr>
              <a:t>A Degree Costs </a:t>
            </a:r>
            <a:br>
              <a:rPr lang="en-GB" dirty="0">
                <a:effectLst>
                  <a:outerShdw blurRad="38100" dist="38100" dir="2700000" algn="tl">
                    <a:srgbClr val="C0C0C0"/>
                  </a:outerShdw>
                </a:effectLst>
                <a:latin typeface="Dotum" panose="020B0600000101010101" pitchFamily="34" charset="-127"/>
                <a:ea typeface="Dotum" panose="020B0600000101010101" pitchFamily="34" charset="-127"/>
              </a:rPr>
            </a:br>
            <a:r>
              <a:rPr lang="en-GB" dirty="0">
                <a:effectLst>
                  <a:outerShdw blurRad="38100" dist="38100" dir="2700000" algn="tl">
                    <a:srgbClr val="C0C0C0"/>
                  </a:outerShdw>
                </a:effectLst>
                <a:latin typeface="Dotum" panose="020B0600000101010101" pitchFamily="34" charset="-127"/>
                <a:ea typeface="Dotum" panose="020B0600000101010101" pitchFamily="34" charset="-127"/>
              </a:rPr>
              <a:t>a lot of Money</a:t>
            </a:r>
          </a:p>
        </p:txBody>
      </p:sp>
      <p:sp>
        <p:nvSpPr>
          <p:cNvPr id="140291" name="Rectangle 3">
            <a:extLst>
              <a:ext uri="{FF2B5EF4-FFF2-40B4-BE49-F238E27FC236}">
                <a16:creationId xmlns:a16="http://schemas.microsoft.com/office/drawing/2014/main" id="{07104B3A-9993-49C9-B9CD-E7D897D15024}"/>
              </a:ext>
            </a:extLst>
          </p:cNvPr>
          <p:cNvSpPr>
            <a:spLocks noGrp="1" noChangeArrowheads="1"/>
          </p:cNvSpPr>
          <p:nvPr>
            <p:ph type="body" idx="4294967295"/>
          </p:nvPr>
        </p:nvSpPr>
        <p:spPr>
          <a:xfrm>
            <a:off x="4572000" y="2205038"/>
            <a:ext cx="4392613" cy="1220787"/>
          </a:xfrm>
        </p:spPr>
        <p:txBody>
          <a:bodyPr/>
          <a:lstStyle/>
          <a:p>
            <a:pPr marL="0" indent="0" eaLnBrk="1" hangingPunct="1">
              <a:lnSpc>
                <a:spcPct val="90000"/>
              </a:lnSpc>
              <a:buFont typeface="Comic Sans MS" panose="030F0702030302020204" pitchFamily="66" charset="0"/>
              <a:buNone/>
              <a:defRPr/>
            </a:pPr>
            <a:r>
              <a:rPr lang="en-GB" sz="4800" b="1" dirty="0">
                <a:effectLst>
                  <a:outerShdw blurRad="38100" dist="38100" dir="2700000" algn="tl">
                    <a:srgbClr val="C0C0C0"/>
                  </a:outerShdw>
                </a:effectLst>
                <a:latin typeface="Dotum" panose="020B0600000101010101" pitchFamily="34" charset="-127"/>
                <a:ea typeface="Dotum" panose="020B0600000101010101" pitchFamily="34" charset="-127"/>
              </a:rPr>
              <a:t>Is it worth it?</a:t>
            </a:r>
          </a:p>
        </p:txBody>
      </p:sp>
      <p:pic>
        <p:nvPicPr>
          <p:cNvPr id="44037" name="Picture 14" descr="bs00508_">
            <a:extLst>
              <a:ext uri="{FF2B5EF4-FFF2-40B4-BE49-F238E27FC236}">
                <a16:creationId xmlns:a16="http://schemas.microsoft.com/office/drawing/2014/main" id="{1757E471-3B10-4207-9687-303A7FBC8D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88" y="5319713"/>
            <a:ext cx="18430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3" descr="bs00508_">
            <a:extLst>
              <a:ext uri="{FF2B5EF4-FFF2-40B4-BE49-F238E27FC236}">
                <a16:creationId xmlns:a16="http://schemas.microsoft.com/office/drawing/2014/main" id="{D7F91E85-1EB8-40D2-B439-FA488977C6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0713" y="5153025"/>
            <a:ext cx="18430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2" descr="bs00508_">
            <a:extLst>
              <a:ext uri="{FF2B5EF4-FFF2-40B4-BE49-F238E27FC236}">
                <a16:creationId xmlns:a16="http://schemas.microsoft.com/office/drawing/2014/main" id="{5EC08DBA-503E-4B5C-9FA1-D74DA5155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4333875"/>
            <a:ext cx="18430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1" descr="bs00508_">
            <a:extLst>
              <a:ext uri="{FF2B5EF4-FFF2-40B4-BE49-F238E27FC236}">
                <a16:creationId xmlns:a16="http://schemas.microsoft.com/office/drawing/2014/main" id="{906AC145-F1CD-40D7-95B7-B2A601D86A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3" y="3471863"/>
            <a:ext cx="18430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6" descr="bs00508_">
            <a:extLst>
              <a:ext uri="{FF2B5EF4-FFF2-40B4-BE49-F238E27FC236}">
                <a16:creationId xmlns:a16="http://schemas.microsoft.com/office/drawing/2014/main" id="{FA98C8F7-DBB0-4C23-9C02-165ADB7C75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3933825"/>
            <a:ext cx="18446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 descr="C:\Users\Owner\AppData\Local\Microsoft\Windows\Temporary Internet Files\Content.IE5\CHBC9V49\questions[1].jpg">
            <a:extLst>
              <a:ext uri="{FF2B5EF4-FFF2-40B4-BE49-F238E27FC236}">
                <a16:creationId xmlns:a16="http://schemas.microsoft.com/office/drawing/2014/main" id="{AE3A3A61-49A4-4E0B-9F77-AE3ED0D9C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2924175"/>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4868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DACF624-8975-457A-B5E5-1F66B9F1C08D}"/>
              </a:ext>
            </a:extLst>
          </p:cNvPr>
          <p:cNvSpPr>
            <a:spLocks noGrp="1" noChangeArrowheads="1"/>
          </p:cNvSpPr>
          <p:nvPr>
            <p:ph type="title"/>
          </p:nvPr>
        </p:nvSpPr>
        <p:spPr>
          <a:xfrm>
            <a:off x="457200" y="704850"/>
            <a:ext cx="8229600" cy="581025"/>
          </a:xfrm>
        </p:spPr>
        <p:txBody>
          <a:bodyPr>
            <a:normAutofit fontScale="90000"/>
          </a:bodyPr>
          <a:lstStyle/>
          <a:p>
            <a:pPr eaLnBrk="1" hangingPunct="1">
              <a:defRPr/>
            </a:pPr>
            <a:r>
              <a:rPr lang="en-GB" sz="4800" dirty="0">
                <a:effectLst>
                  <a:outerShdw blurRad="38100" dist="38100" dir="2700000" algn="tl">
                    <a:srgbClr val="C0C0C0"/>
                  </a:outerShdw>
                </a:effectLst>
                <a:latin typeface="Dotum" panose="020B0600000101010101" pitchFamily="34" charset="-127"/>
                <a:ea typeface="Dotum" panose="020B0600000101010101" pitchFamily="34" charset="-127"/>
              </a:rPr>
              <a:t>… Usually!</a:t>
            </a:r>
          </a:p>
        </p:txBody>
      </p:sp>
      <p:sp>
        <p:nvSpPr>
          <p:cNvPr id="107523" name="Rectangle 3">
            <a:extLst>
              <a:ext uri="{FF2B5EF4-FFF2-40B4-BE49-F238E27FC236}">
                <a16:creationId xmlns:a16="http://schemas.microsoft.com/office/drawing/2014/main" id="{C84BE12D-8B16-487F-9BBC-A99E8C7C3436}"/>
              </a:ext>
            </a:extLst>
          </p:cNvPr>
          <p:cNvSpPr>
            <a:spLocks noGrp="1"/>
          </p:cNvSpPr>
          <p:nvPr>
            <p:ph idx="1"/>
          </p:nvPr>
        </p:nvSpPr>
        <p:spPr>
          <a:xfrm>
            <a:off x="571500" y="1571625"/>
            <a:ext cx="8229600" cy="4114800"/>
          </a:xfrm>
        </p:spPr>
        <p:txBody>
          <a:bodyPr/>
          <a:lstStyle/>
          <a:p>
            <a:pPr defTabSz="1055688" eaLnBrk="1" hangingPunct="1">
              <a:lnSpc>
                <a:spcPct val="90000"/>
              </a:lnSpc>
              <a:buFontTx/>
              <a:buChar char="•"/>
            </a:pPr>
            <a:r>
              <a:rPr lang="en-GB" altLang="en-US" sz="3200">
                <a:latin typeface="Dotum" panose="020B0503020000020004" pitchFamily="34" charset="-127"/>
                <a:ea typeface="Dotum" panose="020B0503020000020004" pitchFamily="34" charset="-127"/>
              </a:rPr>
              <a:t>Graduates are more likely to be in continuous employment and earn more than non-graduates.</a:t>
            </a:r>
          </a:p>
          <a:p>
            <a:pPr defTabSz="1055688" eaLnBrk="1" hangingPunct="1">
              <a:lnSpc>
                <a:spcPct val="90000"/>
              </a:lnSpc>
              <a:buFont typeface="Comic Sans MS" panose="030F0702030302020204" pitchFamily="66" charset="0"/>
              <a:buNone/>
            </a:pPr>
            <a:endParaRPr lang="en-GB" altLang="en-US" sz="3200">
              <a:latin typeface="Dotum" panose="020B0503020000020004" pitchFamily="34" charset="-127"/>
              <a:ea typeface="Dotum" panose="020B0503020000020004" pitchFamily="34" charset="-127"/>
            </a:endParaRPr>
          </a:p>
          <a:p>
            <a:pPr defTabSz="1055688" eaLnBrk="1" hangingPunct="1">
              <a:lnSpc>
                <a:spcPct val="90000"/>
              </a:lnSpc>
              <a:buFontTx/>
              <a:buChar char="•"/>
            </a:pPr>
            <a:r>
              <a:rPr lang="en-GB" altLang="en-US" sz="3200">
                <a:latin typeface="Dotum" panose="020B0503020000020004" pitchFamily="34" charset="-127"/>
                <a:ea typeface="Dotum" panose="020B0503020000020004" pitchFamily="34" charset="-127"/>
              </a:rPr>
              <a:t>Research shows that investing in a degree is usually a good investment </a:t>
            </a:r>
          </a:p>
          <a:p>
            <a:pPr defTabSz="1055688" eaLnBrk="1" hangingPunct="1">
              <a:lnSpc>
                <a:spcPct val="90000"/>
              </a:lnSpc>
              <a:buFont typeface="Comic Sans MS" panose="030F0702030302020204" pitchFamily="66" charset="0"/>
              <a:buNone/>
            </a:pPr>
            <a:r>
              <a:rPr lang="en-GB" altLang="en-US" sz="3200">
                <a:latin typeface="Dotum" panose="020B0503020000020004" pitchFamily="34" charset="-127"/>
                <a:ea typeface="Dotum" panose="020B0503020000020004" pitchFamily="34" charset="-127"/>
              </a:rPr>
              <a:t>	 - even on purely financial grounds.</a:t>
            </a:r>
          </a:p>
          <a:p>
            <a:pPr defTabSz="1055688" eaLnBrk="1" hangingPunct="1">
              <a:lnSpc>
                <a:spcPct val="90000"/>
              </a:lnSpc>
              <a:buFont typeface="Comic Sans MS" panose="030F0702030302020204" pitchFamily="66" charset="0"/>
              <a:buNone/>
            </a:pPr>
            <a:endParaRPr lang="en-GB" altLang="en-US" sz="3200" i="1"/>
          </a:p>
          <a:p>
            <a:pPr defTabSz="1055688" eaLnBrk="1" hangingPunct="1">
              <a:lnSpc>
                <a:spcPct val="90000"/>
              </a:lnSpc>
              <a:buFont typeface="Comic Sans MS" panose="030F0702030302020204" pitchFamily="66" charset="0"/>
              <a:buNone/>
            </a:pPr>
            <a:r>
              <a:rPr lang="en-GB" altLang="en-US" sz="3200" i="1">
                <a:latin typeface="Arial" panose="020B0604020202020204" pitchFamily="34" charset="0"/>
                <a:cs typeface="Arial" panose="020B0604020202020204" pitchFamily="34" charset="0"/>
              </a:rPr>
              <a:t>“An investment in knowledge pays the best interest.” – Benjamin Franklin</a:t>
            </a:r>
            <a:endParaRPr lang="en-GB" altLang="en-US" sz="3200">
              <a:latin typeface="Arial" panose="020B0604020202020204" pitchFamily="34" charset="0"/>
              <a:ea typeface="Dotum" panose="020B0503020000020004" pitchFamily="34" charset="-127"/>
              <a:cs typeface="Arial" panose="020B0604020202020204" pitchFamily="34" charset="0"/>
            </a:endParaRPr>
          </a:p>
          <a:p>
            <a:pPr defTabSz="1055688" eaLnBrk="1" hangingPunct="1">
              <a:lnSpc>
                <a:spcPct val="90000"/>
              </a:lnSpc>
              <a:buFont typeface="Comic Sans MS" panose="030F0702030302020204" pitchFamily="66" charset="0"/>
              <a:buNone/>
            </a:pPr>
            <a:endParaRPr lang="en-GB" altLang="en-US" sz="3200">
              <a:latin typeface="Dotum" panose="020B0503020000020004" pitchFamily="34" charset="-127"/>
              <a:ea typeface="Dotum" panose="020B0503020000020004" pitchFamily="34" charset="-127"/>
            </a:endParaRP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Effect transition="in" filter="fade">
                                      <p:cBhvr>
                                        <p:cTn id="12" dur="2000"/>
                                        <p:tgtEl>
                                          <p:spTgt spid="107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animEffect transition="in" filter="fade">
                                      <p:cBhvr>
                                        <p:cTn id="17" dur="2000"/>
                                        <p:tgtEl>
                                          <p:spTgt spid="10752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7523">
                                            <p:txEl>
                                              <p:pRg st="5" end="5"/>
                                            </p:txEl>
                                          </p:spTgt>
                                        </p:tgtEl>
                                        <p:attrNameLst>
                                          <p:attrName>style.visibility</p:attrName>
                                        </p:attrNameLst>
                                      </p:cBhvr>
                                      <p:to>
                                        <p:strVal val="visible"/>
                                      </p:to>
                                    </p:set>
                                    <p:animEffect transition="in" filter="fade">
                                      <p:cBhvr>
                                        <p:cTn id="20" dur="2000"/>
                                        <p:tgtEl>
                                          <p:spTgt spid="1075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E7373-A9EE-FB52-3F83-C29A88610D80}"/>
              </a:ext>
            </a:extLst>
          </p:cNvPr>
          <p:cNvSpPr>
            <a:spLocks noGrp="1"/>
          </p:cNvSpPr>
          <p:nvPr>
            <p:ph type="title"/>
          </p:nvPr>
        </p:nvSpPr>
        <p:spPr/>
        <p:txBody>
          <a:bodyPr/>
          <a:lstStyle/>
          <a:p>
            <a:r>
              <a:rPr lang="en-GB" sz="3200" dirty="0"/>
              <a:t>New analysis shows students who choose to learn more, earn more</a:t>
            </a:r>
            <a:br>
              <a:rPr lang="en-GB" sz="3200" dirty="0"/>
            </a:br>
            <a:r>
              <a:rPr lang="en-GB" sz="1050" b="0" i="0" dirty="0">
                <a:solidFill>
                  <a:srgbClr val="000000"/>
                </a:solidFill>
                <a:effectLst/>
                <a:latin typeface="Slate W02"/>
              </a:rPr>
              <a:t>Last updated on Tuesday 4 Mar 2025</a:t>
            </a:r>
            <a:endParaRPr lang="en-GB" sz="3200" dirty="0"/>
          </a:p>
        </p:txBody>
      </p:sp>
      <p:sp>
        <p:nvSpPr>
          <p:cNvPr id="8" name="Content Placeholder 7">
            <a:extLst>
              <a:ext uri="{FF2B5EF4-FFF2-40B4-BE49-F238E27FC236}">
                <a16:creationId xmlns:a16="http://schemas.microsoft.com/office/drawing/2014/main" id="{69D979C9-35FF-5BCD-206C-0AD6CCDDE4EB}"/>
              </a:ext>
            </a:extLst>
          </p:cNvPr>
          <p:cNvSpPr>
            <a:spLocks noGrp="1"/>
          </p:cNvSpPr>
          <p:nvPr>
            <p:ph idx="1"/>
          </p:nvPr>
        </p:nvSpPr>
        <p:spPr/>
        <p:txBody>
          <a:bodyPr/>
          <a:lstStyle/>
          <a:p>
            <a:pPr algn="l"/>
            <a:r>
              <a:rPr lang="en-GB" b="0" i="0" dirty="0">
                <a:solidFill>
                  <a:srgbClr val="000000"/>
                </a:solidFill>
                <a:effectLst/>
                <a:latin typeface="Slate W02"/>
              </a:rPr>
              <a:t>“A university education continues to pay dividends, throughout an individual’s career. With exceptionally positive outcomes for students from less advantaged backgrounds, it is clear universities do provide an essential opportunity for individuals to reach their potential wherever you are in the country. We continue to call for an uplift in maintenance support, including grants for those who need them the most.</a:t>
            </a:r>
          </a:p>
          <a:p>
            <a:pPr marL="0" indent="0" algn="l">
              <a:buNone/>
            </a:pPr>
            <a:r>
              <a:rPr lang="en-GB" b="0" i="0" dirty="0">
                <a:solidFill>
                  <a:srgbClr val="000000"/>
                </a:solidFill>
                <a:effectLst/>
                <a:latin typeface="Slate W02"/>
              </a:rPr>
              <a:t>Vivienne Stern MBE</a:t>
            </a:r>
          </a:p>
          <a:p>
            <a:pPr marL="0" indent="0" algn="l">
              <a:buNone/>
            </a:pPr>
            <a:r>
              <a:rPr lang="en-GB" b="0" i="0" dirty="0">
                <a:solidFill>
                  <a:srgbClr val="000000"/>
                </a:solidFill>
                <a:effectLst/>
                <a:latin typeface="Slate W02"/>
              </a:rPr>
              <a:t>Chief Executive, Universities UK</a:t>
            </a:r>
          </a:p>
          <a:p>
            <a:endParaRPr lang="en-GB" dirty="0"/>
          </a:p>
        </p:txBody>
      </p:sp>
    </p:spTree>
    <p:extLst>
      <p:ext uri="{BB962C8B-B14F-4D97-AF65-F5344CB8AC3E}">
        <p14:creationId xmlns:p14="http://schemas.microsoft.com/office/powerpoint/2010/main" val="46306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8AF19-0F09-814B-6BD7-E213028E3713}"/>
              </a:ext>
            </a:extLst>
          </p:cNvPr>
          <p:cNvSpPr>
            <a:spLocks noGrp="1"/>
          </p:cNvSpPr>
          <p:nvPr>
            <p:ph idx="1"/>
          </p:nvPr>
        </p:nvSpPr>
        <p:spPr>
          <a:xfrm>
            <a:off x="323528" y="692696"/>
            <a:ext cx="8229600" cy="5256584"/>
          </a:xfrm>
        </p:spPr>
        <p:txBody>
          <a:bodyPr/>
          <a:lstStyle/>
          <a:p>
            <a:pPr algn="l">
              <a:buFont typeface="Arial" panose="020B0604020202020204" pitchFamily="34" charset="0"/>
              <a:buChar char="•"/>
            </a:pPr>
            <a:r>
              <a:rPr lang="en-GB" b="0" i="0" dirty="0">
                <a:solidFill>
                  <a:srgbClr val="000000"/>
                </a:solidFill>
                <a:effectLst/>
                <a:latin typeface="Slate W02"/>
              </a:rPr>
              <a:t>Graduates overtake those who chose not to go university within just a few years, </a:t>
            </a:r>
            <a:r>
              <a:rPr lang="en-GB" b="1" i="0" dirty="0">
                <a:solidFill>
                  <a:srgbClr val="000000"/>
                </a:solidFill>
                <a:effectLst/>
                <a:latin typeface="Slate W02"/>
              </a:rPr>
              <a:t>earning at least 20% more once they are in their mid-20s. </a:t>
            </a:r>
            <a:r>
              <a:rPr lang="en-GB" b="0" i="0" dirty="0">
                <a:solidFill>
                  <a:srgbClr val="000000"/>
                </a:solidFill>
                <a:effectLst/>
                <a:latin typeface="Slate W02"/>
              </a:rPr>
              <a:t>By age 31, graduates typically earn 37% more.</a:t>
            </a:r>
          </a:p>
          <a:p>
            <a:pPr algn="l">
              <a:buFont typeface="Arial" panose="020B0604020202020204" pitchFamily="34" charset="0"/>
              <a:buChar char="•"/>
            </a:pPr>
            <a:r>
              <a:rPr lang="en-GB" b="0" i="0" dirty="0">
                <a:solidFill>
                  <a:srgbClr val="000000"/>
                </a:solidFill>
                <a:effectLst/>
                <a:latin typeface="Slate W02"/>
              </a:rPr>
              <a:t>Graduate earnings increase at a faster rate than those of non graduates. </a:t>
            </a:r>
            <a:r>
              <a:rPr lang="en-GB" b="1" i="0" dirty="0">
                <a:solidFill>
                  <a:srgbClr val="000000"/>
                </a:solidFill>
                <a:effectLst/>
                <a:latin typeface="Slate W02"/>
              </a:rPr>
              <a:t>Between the ages of 23 and 31 average earnings grow by 72% for graduates compared to 31% for non graduates. </a:t>
            </a:r>
          </a:p>
          <a:p>
            <a:pPr algn="l">
              <a:buFont typeface="Arial" panose="020B0604020202020204" pitchFamily="34" charset="0"/>
              <a:buChar char="•"/>
            </a:pPr>
            <a:r>
              <a:rPr lang="en-GB" b="0" i="0" dirty="0">
                <a:solidFill>
                  <a:srgbClr val="000000"/>
                </a:solidFill>
                <a:effectLst/>
                <a:latin typeface="Slate W02"/>
              </a:rPr>
              <a:t>Graduates aged over thirty are more likely to be in work, and far less likely to be claiming benefits, than those without a degree.</a:t>
            </a:r>
          </a:p>
          <a:p>
            <a:pPr marL="0" indent="0" algn="l">
              <a:buNone/>
            </a:pPr>
            <a:r>
              <a:rPr lang="en-GB" b="1" i="1" dirty="0">
                <a:solidFill>
                  <a:srgbClr val="000000"/>
                </a:solidFill>
                <a:latin typeface="Slate W02"/>
              </a:rPr>
              <a:t>Universities UK 2024</a:t>
            </a:r>
            <a:endParaRPr lang="en-GB" b="1" i="1" dirty="0">
              <a:solidFill>
                <a:srgbClr val="000000"/>
              </a:solidFill>
              <a:effectLst/>
              <a:latin typeface="Slate W02"/>
            </a:endParaRPr>
          </a:p>
          <a:p>
            <a:endParaRPr lang="en-GB" dirty="0"/>
          </a:p>
        </p:txBody>
      </p:sp>
    </p:spTree>
    <p:extLst>
      <p:ext uri="{BB962C8B-B14F-4D97-AF65-F5344CB8AC3E}">
        <p14:creationId xmlns:p14="http://schemas.microsoft.com/office/powerpoint/2010/main" val="1422104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309C36F-C770-43BF-8E93-E64F9EC6D03E}"/>
              </a:ext>
            </a:extLst>
          </p:cNvPr>
          <p:cNvSpPr>
            <a:spLocks noGrp="1"/>
          </p:cNvSpPr>
          <p:nvPr>
            <p:ph type="title"/>
          </p:nvPr>
        </p:nvSpPr>
        <p:spPr>
          <a:xfrm>
            <a:off x="395536" y="692696"/>
            <a:ext cx="8229600" cy="1200150"/>
          </a:xfrm>
        </p:spPr>
        <p:txBody>
          <a:bodyPr lIns="91440" rIns="91440" bIns="45720" anchor="ctr"/>
          <a:lstStyle/>
          <a:p>
            <a:pPr marL="273050" indent="-273050" eaLnBrk="1" hangingPunct="1">
              <a:lnSpc>
                <a:spcPct val="80000"/>
              </a:lnSpc>
              <a:spcBef>
                <a:spcPct val="20000"/>
              </a:spcBef>
              <a:buClr>
                <a:srgbClr val="0BD0D9"/>
              </a:buClr>
              <a:buSzPct val="95000"/>
              <a:defRPr/>
            </a:pPr>
            <a:br>
              <a:rPr lang="en-GB" altLang="en-US" sz="6900" b="1" dirty="0">
                <a:latin typeface="Dotum" panose="020B0600000101010101" pitchFamily="34" charset="-127"/>
                <a:ea typeface="Dotum" panose="020B0600000101010101" pitchFamily="34" charset="-127"/>
              </a:rPr>
            </a:br>
            <a:r>
              <a:rPr lang="en-GB" altLang="en-US" sz="3400" dirty="0">
                <a:solidFill>
                  <a:prstClr val="black"/>
                </a:solidFill>
                <a:latin typeface="Dotum" panose="020B0600000101010101" pitchFamily="34" charset="-127"/>
                <a:ea typeface="Dotum" panose="020B0600000101010101" pitchFamily="34" charset="-127"/>
                <a:cs typeface="+mn-cs"/>
              </a:rPr>
              <a:t>The cost of university falls broadly into</a:t>
            </a:r>
            <a:br>
              <a:rPr lang="en-GB" altLang="en-US" sz="3400" dirty="0">
                <a:solidFill>
                  <a:prstClr val="black"/>
                </a:solidFill>
                <a:latin typeface="Dotum" panose="020B0600000101010101" pitchFamily="34" charset="-127"/>
                <a:ea typeface="Dotum" panose="020B0600000101010101" pitchFamily="34" charset="-127"/>
                <a:cs typeface="+mn-cs"/>
              </a:rPr>
            </a:br>
            <a:r>
              <a:rPr lang="en-GB" altLang="en-US" sz="3400" b="1" dirty="0">
                <a:solidFill>
                  <a:prstClr val="black"/>
                </a:solidFill>
                <a:latin typeface="Dotum" panose="020B0600000101010101" pitchFamily="34" charset="-127"/>
                <a:ea typeface="Dotum" panose="020B0600000101010101" pitchFamily="34" charset="-127"/>
                <a:cs typeface="+mn-cs"/>
              </a:rPr>
              <a:t>two</a:t>
            </a:r>
            <a:r>
              <a:rPr lang="en-GB" altLang="en-US" sz="3400" dirty="0">
                <a:solidFill>
                  <a:prstClr val="black"/>
                </a:solidFill>
                <a:latin typeface="Dotum" panose="020B0600000101010101" pitchFamily="34" charset="-127"/>
                <a:ea typeface="Dotum" panose="020B0600000101010101" pitchFamily="34" charset="-127"/>
                <a:cs typeface="+mn-cs"/>
              </a:rPr>
              <a:t> categories:</a:t>
            </a:r>
            <a:br>
              <a:rPr lang="en-GB" altLang="en-US" sz="3400" dirty="0">
                <a:solidFill>
                  <a:prstClr val="black"/>
                </a:solidFill>
                <a:latin typeface="Dotum" panose="020B0600000101010101" pitchFamily="34" charset="-127"/>
                <a:ea typeface="Dotum" panose="020B0600000101010101" pitchFamily="34" charset="-127"/>
                <a:cs typeface="+mn-cs"/>
              </a:rPr>
            </a:br>
            <a:endParaRPr lang="en-GB" altLang="en-US" sz="6900" b="1" dirty="0">
              <a:latin typeface="Dotum" panose="020B0600000101010101" pitchFamily="34" charset="-127"/>
              <a:ea typeface="Dotum" panose="020B0600000101010101" pitchFamily="34" charset="-127"/>
            </a:endParaRPr>
          </a:p>
        </p:txBody>
      </p:sp>
      <p:sp>
        <p:nvSpPr>
          <p:cNvPr id="2" name="Text Placeholder 1">
            <a:extLst>
              <a:ext uri="{FF2B5EF4-FFF2-40B4-BE49-F238E27FC236}">
                <a16:creationId xmlns:a16="http://schemas.microsoft.com/office/drawing/2014/main" id="{9A2C6BFA-DC0D-4096-A4D6-471E930DBDA5}"/>
              </a:ext>
            </a:extLst>
          </p:cNvPr>
          <p:cNvSpPr>
            <a:spLocks noGrp="1"/>
          </p:cNvSpPr>
          <p:nvPr>
            <p:ph type="body" sz="half" idx="1"/>
          </p:nvPr>
        </p:nvSpPr>
        <p:spPr>
          <a:xfrm>
            <a:off x="981075" y="1919288"/>
            <a:ext cx="2170113" cy="1668462"/>
          </a:xfrm>
        </p:spPr>
        <p:txBody>
          <a:bodyPr/>
          <a:lstStyle/>
          <a:p>
            <a:pPr eaLnBrk="1" hangingPunct="1">
              <a:lnSpc>
                <a:spcPct val="80000"/>
              </a:lnSpc>
              <a:defRPr/>
            </a:pPr>
            <a:r>
              <a:rPr lang="en-GB" altLang="en-US" sz="3400" b="1" dirty="0">
                <a:solidFill>
                  <a:prstClr val="black"/>
                </a:solidFill>
                <a:latin typeface="Dotum" panose="020B0600000101010101" pitchFamily="34" charset="-127"/>
                <a:ea typeface="Dotum" panose="020B0600000101010101" pitchFamily="34" charset="-127"/>
              </a:rPr>
              <a:t>Tuition Fees</a:t>
            </a:r>
            <a:r>
              <a:rPr lang="en-GB" altLang="en-US" sz="3400" dirty="0">
                <a:solidFill>
                  <a:prstClr val="black"/>
                </a:solidFill>
                <a:latin typeface="Dotum" panose="020B0600000101010101" pitchFamily="34" charset="-127"/>
                <a:ea typeface="Dotum" panose="020B0600000101010101" pitchFamily="34" charset="-127"/>
              </a:rPr>
              <a:t> </a:t>
            </a:r>
          </a:p>
          <a:p>
            <a:pPr marL="0" indent="0">
              <a:buFont typeface="Comic Sans MS" panose="030F0702030302020204" pitchFamily="66" charset="0"/>
              <a:buNone/>
              <a:defRPr/>
            </a:pPr>
            <a:endParaRPr lang="en-GB" dirty="0"/>
          </a:p>
        </p:txBody>
      </p:sp>
      <p:sp>
        <p:nvSpPr>
          <p:cNvPr id="10243" name="Content Placeholder 2">
            <a:extLst>
              <a:ext uri="{FF2B5EF4-FFF2-40B4-BE49-F238E27FC236}">
                <a16:creationId xmlns:a16="http://schemas.microsoft.com/office/drawing/2014/main" id="{2A28D046-0D0F-476E-A941-62998DE4C6C4}"/>
              </a:ext>
            </a:extLst>
          </p:cNvPr>
          <p:cNvSpPr>
            <a:spLocks noGrp="1"/>
          </p:cNvSpPr>
          <p:nvPr>
            <p:ph sz="half" idx="2"/>
          </p:nvPr>
        </p:nvSpPr>
        <p:spPr>
          <a:xfrm>
            <a:off x="5003800" y="1952625"/>
            <a:ext cx="3417888" cy="1200150"/>
          </a:xfrm>
        </p:spPr>
        <p:txBody>
          <a:bodyPr/>
          <a:lstStyle/>
          <a:p>
            <a:pPr eaLnBrk="1" hangingPunct="1">
              <a:lnSpc>
                <a:spcPct val="80000"/>
              </a:lnSpc>
            </a:pPr>
            <a:r>
              <a:rPr lang="en-GB" altLang="en-US" sz="3400" b="1" dirty="0">
                <a:latin typeface="Dotum" panose="020B0503020000020004" pitchFamily="34" charset="-127"/>
                <a:ea typeface="Dotum" panose="020B0503020000020004" pitchFamily="34" charset="-127"/>
              </a:rPr>
              <a:t>Living costs</a:t>
            </a:r>
            <a:r>
              <a:rPr lang="en-GB" altLang="en-US" sz="3400" dirty="0">
                <a:latin typeface="Dotum" panose="020B0503020000020004" pitchFamily="34" charset="-127"/>
                <a:ea typeface="Dotum" panose="020B0503020000020004" pitchFamily="34" charset="-127"/>
              </a:rPr>
              <a:t> (Maintenance)</a:t>
            </a:r>
          </a:p>
          <a:p>
            <a:pPr eaLnBrk="1" hangingPunct="1">
              <a:lnSpc>
                <a:spcPct val="80000"/>
              </a:lnSpc>
            </a:pPr>
            <a:endParaRPr lang="en-GB" altLang="en-US" sz="3400" dirty="0">
              <a:latin typeface="Dotum" panose="020B0503020000020004" pitchFamily="34" charset="-127"/>
              <a:ea typeface="Dotum" panose="020B0503020000020004" pitchFamily="34" charset="-127"/>
            </a:endParaRPr>
          </a:p>
          <a:p>
            <a:pPr eaLnBrk="1" hangingPunct="1">
              <a:lnSpc>
                <a:spcPct val="80000"/>
              </a:lnSpc>
            </a:pPr>
            <a:endParaRPr lang="en-GB" altLang="en-US" sz="3400" dirty="0">
              <a:latin typeface="Dotum" panose="020B0503020000020004" pitchFamily="34" charset="-127"/>
              <a:ea typeface="Dotum" panose="020B0503020000020004" pitchFamily="34" charset="-127"/>
            </a:endParaRPr>
          </a:p>
          <a:p>
            <a:pPr eaLnBrk="1" hangingPunct="1">
              <a:lnSpc>
                <a:spcPct val="80000"/>
              </a:lnSpc>
            </a:pPr>
            <a:endParaRPr lang="en-GB" altLang="en-US" sz="3400" dirty="0">
              <a:latin typeface="Dotum" panose="020B0503020000020004" pitchFamily="34" charset="-127"/>
              <a:ea typeface="Dotum" panose="020B0503020000020004" pitchFamily="34" charset="-127"/>
            </a:endParaRPr>
          </a:p>
          <a:p>
            <a:pPr lvl="2" eaLnBrk="1" hangingPunct="1">
              <a:lnSpc>
                <a:spcPct val="80000"/>
              </a:lnSpc>
            </a:pPr>
            <a:endParaRPr lang="en-GB" altLang="en-US" sz="3400" dirty="0"/>
          </a:p>
        </p:txBody>
      </p:sp>
      <p:pic>
        <p:nvPicPr>
          <p:cNvPr id="48133" name="Picture 5" descr="University tuition fee rise proposals are 'indefensible' - The Irish News">
            <a:extLst>
              <a:ext uri="{FF2B5EF4-FFF2-40B4-BE49-F238E27FC236}">
                <a16:creationId xmlns:a16="http://schemas.microsoft.com/office/drawing/2014/main" id="{B1187E10-7BAE-4977-958A-90E31235E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3290888"/>
            <a:ext cx="34178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a:extLst>
              <a:ext uri="{FF2B5EF4-FFF2-40B4-BE49-F238E27FC236}">
                <a16:creationId xmlns:a16="http://schemas.microsoft.com/office/drawing/2014/main" id="{AD6D265D-019A-4357-A92E-CD6CACC60B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925" y="4865688"/>
            <a:ext cx="3149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University Books - Buy, Sell &amp; Trade - UK Only - Home | Facebook">
            <a:extLst>
              <a:ext uri="{FF2B5EF4-FFF2-40B4-BE49-F238E27FC236}">
                <a16:creationId xmlns:a16="http://schemas.microsoft.com/office/drawing/2014/main" id="{AC516E45-3147-4A4D-BE71-6A0626E06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225" y="3328988"/>
            <a:ext cx="1905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4500" y="116632"/>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rest">
            <a:extLst>
              <a:ext uri="{FF2B5EF4-FFF2-40B4-BE49-F238E27FC236}">
                <a16:creationId xmlns:a16="http://schemas.microsoft.com/office/drawing/2014/main" id="{E7668CDA-5079-4287-801E-1967D3E87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AD5181E1-398C-47F4-A88B-71D8E5A663D9}"/>
              </a:ext>
            </a:extLst>
          </p:cNvPr>
          <p:cNvSpPr>
            <a:spLocks noGrp="1" noChangeArrowheads="1"/>
          </p:cNvSpPr>
          <p:nvPr>
            <p:ph type="ctrTitle"/>
          </p:nvPr>
        </p:nvSpPr>
        <p:spPr>
          <a:xfrm>
            <a:off x="285750" y="428625"/>
            <a:ext cx="6983413" cy="1143000"/>
          </a:xfrm>
        </p:spPr>
        <p:txBody>
          <a:bodyPr/>
          <a:lstStyle/>
          <a:p>
            <a:pPr>
              <a:defRPr/>
            </a:pPr>
            <a:r>
              <a:rPr lang="en-US" b="1" dirty="0">
                <a:effectLst>
                  <a:outerShdw blurRad="38100" dist="38100" dir="2700000" algn="tl">
                    <a:srgbClr val="C0C0C0"/>
                  </a:outerShdw>
                </a:effectLst>
                <a:latin typeface="Arial" pitchFamily="34" charset="0"/>
                <a:cs typeface="Arial" pitchFamily="34" charset="0"/>
              </a:rPr>
              <a:t>Phones/Devices</a:t>
            </a:r>
            <a:endParaRPr lang="en-US" dirty="0">
              <a:latin typeface="Arial" pitchFamily="34" charset="0"/>
              <a:cs typeface="Arial" pitchFamily="34" charset="0"/>
            </a:endParaRPr>
          </a:p>
        </p:txBody>
      </p:sp>
      <p:pic>
        <p:nvPicPr>
          <p:cNvPr id="2" name="Picture 1">
            <a:extLst>
              <a:ext uri="{FF2B5EF4-FFF2-40B4-BE49-F238E27FC236}">
                <a16:creationId xmlns:a16="http://schemas.microsoft.com/office/drawing/2014/main" id="{0478B6C6-6911-7A80-BF95-8620112FB4CB}"/>
              </a:ext>
            </a:extLst>
          </p:cNvPr>
          <p:cNvPicPr>
            <a:picLocks noChangeAspect="1"/>
          </p:cNvPicPr>
          <p:nvPr/>
        </p:nvPicPr>
        <p:blipFill>
          <a:blip r:embed="rId3"/>
          <a:stretch>
            <a:fillRect/>
          </a:stretch>
        </p:blipFill>
        <p:spPr>
          <a:xfrm>
            <a:off x="2051720" y="1916832"/>
            <a:ext cx="4752975" cy="4391025"/>
          </a:xfrm>
          <a:prstGeom prst="rect">
            <a:avLst/>
          </a:prstGeom>
        </p:spPr>
      </p:pic>
    </p:spTree>
    <p:extLst>
      <p:ext uri="{BB962C8B-B14F-4D97-AF65-F5344CB8AC3E}">
        <p14:creationId xmlns:p14="http://schemas.microsoft.com/office/powerpoint/2010/main" val="2218743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E9F322D-AD2F-40BD-BB7C-689F30A5B737}"/>
              </a:ext>
            </a:extLst>
          </p:cNvPr>
          <p:cNvSpPr>
            <a:spLocks noGrp="1"/>
          </p:cNvSpPr>
          <p:nvPr>
            <p:ph type="title" idx="4294967295"/>
          </p:nvPr>
        </p:nvSpPr>
        <p:spPr>
          <a:xfrm>
            <a:off x="490538" y="622300"/>
            <a:ext cx="8229600" cy="1143000"/>
          </a:xfrm>
        </p:spPr>
        <p:txBody>
          <a:bodyPr lIns="91440" rIns="91440" bIns="45720" anchor="ctr"/>
          <a:lstStyle/>
          <a:p>
            <a:pPr eaLnBrk="1" hangingPunct="1"/>
            <a:r>
              <a:rPr lang="en-GB" altLang="en-US" sz="6900" b="1">
                <a:latin typeface="Arial" panose="020B0604020202020204" pitchFamily="34" charset="0"/>
                <a:cs typeface="Arial" panose="020B0604020202020204" pitchFamily="34" charset="0"/>
              </a:rPr>
              <a:t>Tuition Fees</a:t>
            </a:r>
          </a:p>
        </p:txBody>
      </p:sp>
      <p:graphicFrame>
        <p:nvGraphicFramePr>
          <p:cNvPr id="2" name="Content Placeholder 1">
            <a:extLst>
              <a:ext uri="{FF2B5EF4-FFF2-40B4-BE49-F238E27FC236}">
                <a16:creationId xmlns:a16="http://schemas.microsoft.com/office/drawing/2014/main" id="{E73ADA5B-F887-474A-8514-2F4B70776D35}"/>
              </a:ext>
            </a:extLst>
          </p:cNvPr>
          <p:cNvGraphicFramePr>
            <a:graphicFrameLocks noGrp="1"/>
          </p:cNvGraphicFramePr>
          <p:nvPr>
            <p:ph idx="4294967295"/>
            <p:extLst>
              <p:ext uri="{D42A27DB-BD31-4B8C-83A1-F6EECF244321}">
                <p14:modId xmlns:p14="http://schemas.microsoft.com/office/powerpoint/2010/main" val="647079084"/>
              </p:ext>
            </p:extLst>
          </p:nvPr>
        </p:nvGraphicFramePr>
        <p:xfrm>
          <a:off x="395288" y="1844824"/>
          <a:ext cx="6769002" cy="3312368"/>
        </p:xfrm>
        <a:graphic>
          <a:graphicData uri="http://schemas.openxmlformats.org/drawingml/2006/table">
            <a:tbl>
              <a:tblPr/>
              <a:tblGrid>
                <a:gridCol w="1128167">
                  <a:extLst>
                    <a:ext uri="{9D8B030D-6E8A-4147-A177-3AD203B41FA5}">
                      <a16:colId xmlns:a16="http://schemas.microsoft.com/office/drawing/2014/main" val="20000"/>
                    </a:ext>
                  </a:extLst>
                </a:gridCol>
                <a:gridCol w="1128167">
                  <a:extLst>
                    <a:ext uri="{9D8B030D-6E8A-4147-A177-3AD203B41FA5}">
                      <a16:colId xmlns:a16="http://schemas.microsoft.com/office/drawing/2014/main" val="20001"/>
                    </a:ext>
                  </a:extLst>
                </a:gridCol>
                <a:gridCol w="1128167">
                  <a:extLst>
                    <a:ext uri="{9D8B030D-6E8A-4147-A177-3AD203B41FA5}">
                      <a16:colId xmlns:a16="http://schemas.microsoft.com/office/drawing/2014/main" val="20002"/>
                    </a:ext>
                  </a:extLst>
                </a:gridCol>
                <a:gridCol w="1128167">
                  <a:extLst>
                    <a:ext uri="{9D8B030D-6E8A-4147-A177-3AD203B41FA5}">
                      <a16:colId xmlns:a16="http://schemas.microsoft.com/office/drawing/2014/main" val="20003"/>
                    </a:ext>
                  </a:extLst>
                </a:gridCol>
                <a:gridCol w="1128167">
                  <a:extLst>
                    <a:ext uri="{9D8B030D-6E8A-4147-A177-3AD203B41FA5}">
                      <a16:colId xmlns:a16="http://schemas.microsoft.com/office/drawing/2014/main" val="20004"/>
                    </a:ext>
                  </a:extLst>
                </a:gridCol>
                <a:gridCol w="1128167">
                  <a:extLst>
                    <a:ext uri="{9D8B030D-6E8A-4147-A177-3AD203B41FA5}">
                      <a16:colId xmlns:a16="http://schemas.microsoft.com/office/drawing/2014/main" val="20005"/>
                    </a:ext>
                  </a:extLst>
                </a:gridCol>
              </a:tblGrid>
              <a:tr h="1824203">
                <a:tc>
                  <a:txBody>
                    <a:bodyPr/>
                    <a:lstStyle/>
                    <a:p>
                      <a:pPr algn="ctr" fontAlgn="t"/>
                      <a:r>
                        <a:rPr lang="en-GB" sz="1400" dirty="0">
                          <a:effectLst/>
                          <a:latin typeface="Dotum" panose="020B0600000101010101" pitchFamily="34" charset="-127"/>
                          <a:ea typeface="Dotum" panose="020B0600000101010101" pitchFamily="34" charset="-127"/>
                        </a:rPr>
                        <a:t>Country of residence</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tc>
                  <a:txBody>
                    <a:bodyPr/>
                    <a:lstStyle/>
                    <a:p>
                      <a:pPr algn="ctr" fontAlgn="t"/>
                      <a:r>
                        <a:rPr lang="en-GB" sz="1400" dirty="0">
                          <a:effectLst/>
                          <a:latin typeface="Dotum" panose="020B0600000101010101" pitchFamily="34" charset="-127"/>
                          <a:ea typeface="Dotum" panose="020B0600000101010101" pitchFamily="34" charset="-127"/>
                        </a:rPr>
                        <a:t>Studying in Northern Ireland</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tc>
                  <a:txBody>
                    <a:bodyPr/>
                    <a:lstStyle/>
                    <a:p>
                      <a:pPr algn="ctr" fontAlgn="t"/>
                      <a:r>
                        <a:rPr lang="en-GB" sz="1400" dirty="0">
                          <a:effectLst/>
                          <a:latin typeface="Dotum" panose="020B0600000101010101" pitchFamily="34" charset="-127"/>
                          <a:ea typeface="Dotum" panose="020B0600000101010101" pitchFamily="34" charset="-127"/>
                        </a:rPr>
                        <a:t>Studying in England</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tc>
                  <a:txBody>
                    <a:bodyPr/>
                    <a:lstStyle/>
                    <a:p>
                      <a:pPr algn="ctr" fontAlgn="t"/>
                      <a:r>
                        <a:rPr lang="en-GB" sz="1400" dirty="0">
                          <a:effectLst/>
                          <a:latin typeface="Dotum" panose="020B0600000101010101" pitchFamily="34" charset="-127"/>
                          <a:ea typeface="Dotum" panose="020B0600000101010101" pitchFamily="34" charset="-127"/>
                        </a:rPr>
                        <a:t>Studying in Scotland</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tc>
                  <a:txBody>
                    <a:bodyPr/>
                    <a:lstStyle/>
                    <a:p>
                      <a:pPr algn="ctr" fontAlgn="t"/>
                      <a:r>
                        <a:rPr lang="en-GB" sz="1400">
                          <a:effectLst/>
                          <a:latin typeface="Dotum" panose="020B0600000101010101" pitchFamily="34" charset="-127"/>
                          <a:ea typeface="Dotum" panose="020B0600000101010101" pitchFamily="34" charset="-127"/>
                        </a:rPr>
                        <a:t>Studying in Wales</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tc>
                  <a:txBody>
                    <a:bodyPr/>
                    <a:lstStyle/>
                    <a:p>
                      <a:pPr algn="ctr" fontAlgn="t"/>
                      <a:r>
                        <a:rPr lang="en-GB" sz="1400" dirty="0">
                          <a:effectLst/>
                          <a:latin typeface="Dotum" panose="020B0600000101010101" pitchFamily="34" charset="-127"/>
                          <a:ea typeface="Dotum" panose="020B0600000101010101" pitchFamily="34" charset="-127"/>
                        </a:rPr>
                        <a:t>Studying in Republic of Ireland (ROI)</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CEE4F6"/>
                    </a:solidFill>
                  </a:tcPr>
                </a:tc>
                <a:extLst>
                  <a:ext uri="{0D108BD9-81ED-4DB2-BD59-A6C34878D82A}">
                    <a16:rowId xmlns:a16="http://schemas.microsoft.com/office/drawing/2014/main" val="10000"/>
                  </a:ext>
                </a:extLst>
              </a:tr>
              <a:tr h="1488165">
                <a:tc>
                  <a:txBody>
                    <a:bodyPr/>
                    <a:lstStyle/>
                    <a:p>
                      <a:pPr algn="l" fontAlgn="t"/>
                      <a:r>
                        <a:rPr lang="en-GB" sz="1400" b="1" dirty="0">
                          <a:effectLst/>
                          <a:latin typeface="Dotum" panose="020B0600000101010101" pitchFamily="34" charset="-127"/>
                          <a:ea typeface="Dotum" panose="020B0600000101010101" pitchFamily="34" charset="-127"/>
                        </a:rPr>
                        <a:t>Northern Ireland</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tc>
                  <a:txBody>
                    <a:bodyPr/>
                    <a:lstStyle/>
                    <a:p>
                      <a:pPr algn="l" fontAlgn="t"/>
                      <a:r>
                        <a:rPr lang="en-GB" sz="1400" b="1" dirty="0">
                          <a:effectLst/>
                          <a:latin typeface="Dotum" panose="020B0600000101010101" pitchFamily="34" charset="-127"/>
                          <a:ea typeface="Dotum" panose="020B0600000101010101" pitchFamily="34" charset="-127"/>
                        </a:rPr>
                        <a:t>£4710</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tc>
                  <a:txBody>
                    <a:bodyPr/>
                    <a:lstStyle/>
                    <a:p>
                      <a:pPr algn="l" fontAlgn="t"/>
                      <a:r>
                        <a:rPr lang="en-GB" sz="1400" b="1" dirty="0">
                          <a:effectLst/>
                          <a:latin typeface="Dotum" panose="020B0600000101010101" pitchFamily="34" charset="-127"/>
                          <a:ea typeface="Dotum" panose="020B0600000101010101" pitchFamily="34" charset="-127"/>
                        </a:rPr>
                        <a:t>up to £9,250</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tc>
                  <a:txBody>
                    <a:bodyPr/>
                    <a:lstStyle/>
                    <a:p>
                      <a:pPr algn="l" fontAlgn="t"/>
                      <a:r>
                        <a:rPr lang="en-GB" sz="1400" b="1" dirty="0">
                          <a:effectLst/>
                          <a:latin typeface="Dotum" panose="020B0600000101010101" pitchFamily="34" charset="-127"/>
                          <a:ea typeface="Dotum" panose="020B0600000101010101" pitchFamily="34" charset="-127"/>
                        </a:rPr>
                        <a:t>up to £9,250</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tc>
                  <a:txBody>
                    <a:bodyPr/>
                    <a:lstStyle/>
                    <a:p>
                      <a:pPr algn="l" fontAlgn="t"/>
                      <a:r>
                        <a:rPr lang="en-GB" sz="1400" b="1" dirty="0">
                          <a:effectLst/>
                          <a:latin typeface="Dotum" panose="020B0600000101010101" pitchFamily="34" charset="-127"/>
                          <a:ea typeface="Dotum" panose="020B0600000101010101" pitchFamily="34" charset="-127"/>
                        </a:rPr>
                        <a:t>up to £9,250</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tc>
                  <a:txBody>
                    <a:bodyPr/>
                    <a:lstStyle/>
                    <a:p>
                      <a:pPr algn="l" fontAlgn="t"/>
                      <a:r>
                        <a:rPr lang="en-GB" sz="1400" b="1" dirty="0">
                          <a:effectLst/>
                          <a:latin typeface="Dotum" panose="020B0600000101010101" pitchFamily="34" charset="-127"/>
                          <a:ea typeface="Dotum" panose="020B0600000101010101" pitchFamily="34" charset="-127"/>
                        </a:rPr>
                        <a:t>€3,000*</a:t>
                      </a:r>
                    </a:p>
                  </a:txBody>
                  <a:tcPr marT="45727" marB="45727">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0F0F0"/>
                    </a:solidFill>
                  </a:tcPr>
                </a:tc>
                <a:extLst>
                  <a:ext uri="{0D108BD9-81ED-4DB2-BD59-A6C34878D82A}">
                    <a16:rowId xmlns:a16="http://schemas.microsoft.com/office/drawing/2014/main" val="10001"/>
                  </a:ext>
                </a:extLst>
              </a:tr>
            </a:tbl>
          </a:graphicData>
        </a:graphic>
      </p:graphicFrame>
      <p:sp>
        <p:nvSpPr>
          <p:cNvPr id="50202" name="TextBox 6">
            <a:extLst>
              <a:ext uri="{FF2B5EF4-FFF2-40B4-BE49-F238E27FC236}">
                <a16:creationId xmlns:a16="http://schemas.microsoft.com/office/drawing/2014/main" id="{CBB0E1CA-BE01-47BE-8ED0-96A47393868F}"/>
              </a:ext>
            </a:extLst>
          </p:cNvPr>
          <p:cNvSpPr txBox="1">
            <a:spLocks noChangeArrowheads="1"/>
          </p:cNvSpPr>
          <p:nvPr/>
        </p:nvSpPr>
        <p:spPr bwMode="auto">
          <a:xfrm>
            <a:off x="467544" y="5229200"/>
            <a:ext cx="6483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dirty="0">
                <a:latin typeface="Dotum" panose="020B0503020000020004" pitchFamily="34" charset="-127"/>
                <a:ea typeface="Dotum" panose="020B0503020000020004" pitchFamily="34" charset="-127"/>
              </a:rPr>
              <a:t>*Tuition fees are not charged in the ROI. </a:t>
            </a:r>
          </a:p>
          <a:p>
            <a:r>
              <a:rPr lang="en-GB" altLang="en-US" sz="2000" i="1" dirty="0">
                <a:latin typeface="Dotum" panose="020B0503020000020004" pitchFamily="34" charset="-127"/>
                <a:ea typeface="Dotum" panose="020B0503020000020004" pitchFamily="34" charset="-127"/>
              </a:rPr>
              <a:t>All students pay a contribution charge. For the academic year this is €3,000 (students will receive sterling value of £2,587.80).</a:t>
            </a:r>
          </a:p>
        </p:txBody>
      </p:sp>
      <p:pic>
        <p:nvPicPr>
          <p:cNvPr id="50203" name="Picture 6" descr="How we spend tuition fee income | Aston University">
            <a:extLst>
              <a:ext uri="{FF2B5EF4-FFF2-40B4-BE49-F238E27FC236}">
                <a16:creationId xmlns:a16="http://schemas.microsoft.com/office/drawing/2014/main" id="{2CB93331-B344-41A9-A4A3-9C038098A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425" y="2852937"/>
            <a:ext cx="1935574" cy="19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6BC55CD-2CF1-4DDB-83DA-C2207CD0183F}"/>
              </a:ext>
            </a:extLst>
          </p:cNvPr>
          <p:cNvGraphicFramePr>
            <a:graphicFrameLocks noGrp="1"/>
          </p:cNvGraphicFramePr>
          <p:nvPr>
            <p:ph idx="4294967295"/>
          </p:nvPr>
        </p:nvGraphicFramePr>
        <p:xfrm>
          <a:off x="0" y="260648"/>
          <a:ext cx="9036496"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0C9D121-3F5C-4497-875C-AD4DE280133A}"/>
              </a:ext>
            </a:extLst>
          </p:cNvPr>
          <p:cNvSpPr>
            <a:spLocks noGrp="1" noChangeArrowheads="1"/>
          </p:cNvSpPr>
          <p:nvPr>
            <p:ph type="title"/>
          </p:nvPr>
        </p:nvSpPr>
        <p:spPr>
          <a:xfrm>
            <a:off x="683568" y="404664"/>
            <a:ext cx="7772400" cy="648072"/>
          </a:xfrm>
        </p:spPr>
        <p:txBody>
          <a:bodyPr/>
          <a:lstStyle/>
          <a:p>
            <a:pPr algn="l"/>
            <a:r>
              <a:rPr lang="en-GB" altLang="en-US" sz="3600" dirty="0">
                <a:latin typeface="Arial" panose="020B0604020202020204" pitchFamily="34" charset="0"/>
                <a:cs typeface="Arial" panose="020B0604020202020204" pitchFamily="34" charset="0"/>
              </a:rPr>
              <a:t>Average student monthly costs...</a:t>
            </a:r>
          </a:p>
        </p:txBody>
      </p:sp>
      <p:sp>
        <p:nvSpPr>
          <p:cNvPr id="6" name="Content Placeholder 5">
            <a:extLst>
              <a:ext uri="{FF2B5EF4-FFF2-40B4-BE49-F238E27FC236}">
                <a16:creationId xmlns:a16="http://schemas.microsoft.com/office/drawing/2014/main" id="{9B6E4E78-9A43-48BB-B4ED-7A2D5BEB164E}"/>
              </a:ext>
            </a:extLst>
          </p:cNvPr>
          <p:cNvSpPr>
            <a:spLocks noGrp="1" noChangeArrowheads="1"/>
          </p:cNvSpPr>
          <p:nvPr>
            <p:ph idx="1"/>
          </p:nvPr>
        </p:nvSpPr>
        <p:spPr>
          <a:xfrm>
            <a:off x="683568" y="1052736"/>
            <a:ext cx="7772400" cy="5589240"/>
          </a:xfrm>
        </p:spPr>
        <p:txBody>
          <a:bodyPr/>
          <a:lstStyle/>
          <a:p>
            <a:r>
              <a:rPr lang="en-GB" altLang="en-US" sz="2400" dirty="0">
                <a:latin typeface="Arial" panose="020B0604020202020204" pitchFamily="34" charset="0"/>
                <a:cs typeface="Arial" panose="020B0604020202020204" pitchFamily="34" charset="0"/>
              </a:rPr>
              <a:t>Groceries £101</a:t>
            </a:r>
          </a:p>
          <a:p>
            <a:r>
              <a:rPr lang="en-GB" altLang="en-US" sz="2400" dirty="0">
                <a:latin typeface="Arial" panose="020B0604020202020204" pitchFamily="34" charset="0"/>
                <a:cs typeface="Arial" panose="020B0604020202020204" pitchFamily="34" charset="0"/>
              </a:rPr>
              <a:t>Going out £47</a:t>
            </a:r>
          </a:p>
          <a:p>
            <a:r>
              <a:rPr lang="en-GB" altLang="en-US" sz="2400" dirty="0">
                <a:latin typeface="Arial" panose="020B0604020202020204" pitchFamily="34" charset="0"/>
                <a:cs typeface="Arial" panose="020B0604020202020204" pitchFamily="34" charset="0"/>
              </a:rPr>
              <a:t>Takeaways and eating out £41</a:t>
            </a:r>
          </a:p>
          <a:p>
            <a:r>
              <a:rPr lang="en-GB" altLang="en-US" sz="2400" dirty="0">
                <a:latin typeface="Arial" panose="020B0604020202020204" pitchFamily="34" charset="0"/>
                <a:cs typeface="Arial" panose="020B0604020202020204" pitchFamily="34" charset="0"/>
              </a:rPr>
              <a:t>Transport £34</a:t>
            </a:r>
          </a:p>
          <a:p>
            <a:r>
              <a:rPr lang="en-GB" altLang="en-US" sz="2400" dirty="0">
                <a:latin typeface="Arial" panose="020B0604020202020204" pitchFamily="34" charset="0"/>
                <a:cs typeface="Arial" panose="020B0604020202020204" pitchFamily="34" charset="0"/>
              </a:rPr>
              <a:t>Clothes and shopping £34</a:t>
            </a:r>
          </a:p>
          <a:p>
            <a:r>
              <a:rPr lang="en-GB" altLang="en-US" sz="2400" dirty="0">
                <a:latin typeface="Arial" panose="020B0604020202020204" pitchFamily="34" charset="0"/>
                <a:cs typeface="Arial" panose="020B0604020202020204" pitchFamily="34" charset="0"/>
              </a:rPr>
              <a:t>Other £18</a:t>
            </a:r>
          </a:p>
          <a:p>
            <a:r>
              <a:rPr lang="en-GB" altLang="en-US" sz="2400" dirty="0">
                <a:latin typeface="Arial" panose="020B0604020202020204" pitchFamily="34" charset="0"/>
                <a:cs typeface="Arial" panose="020B0604020202020204" pitchFamily="34" charset="0"/>
              </a:rPr>
              <a:t>Course materials £17</a:t>
            </a:r>
          </a:p>
          <a:p>
            <a:r>
              <a:rPr lang="en-GB" altLang="en-US" sz="2400" dirty="0">
                <a:latin typeface="Arial" panose="020B0604020202020204" pitchFamily="34" charset="0"/>
                <a:cs typeface="Arial" panose="020B0604020202020204" pitchFamily="34" charset="0"/>
              </a:rPr>
              <a:t>Mobile phone £15</a:t>
            </a:r>
          </a:p>
          <a:p>
            <a:r>
              <a:rPr lang="en-GB" altLang="en-US" sz="2400" dirty="0">
                <a:latin typeface="Arial" panose="020B0604020202020204" pitchFamily="34" charset="0"/>
                <a:cs typeface="Arial" panose="020B0604020202020204" pitchFamily="34" charset="0"/>
              </a:rPr>
              <a:t>Health and wellbeing £15</a:t>
            </a:r>
          </a:p>
          <a:p>
            <a:r>
              <a:rPr lang="en-GB" altLang="en-US" sz="2400" dirty="0">
                <a:latin typeface="Arial" panose="020B0604020202020204" pitchFamily="34" charset="0"/>
                <a:cs typeface="Arial" panose="020B0604020202020204" pitchFamily="34" charset="0"/>
              </a:rPr>
              <a:t>Holidays and events £14</a:t>
            </a:r>
          </a:p>
          <a:p>
            <a:r>
              <a:rPr lang="en-GB" altLang="en-US" sz="2400" dirty="0">
                <a:latin typeface="Arial" panose="020B0604020202020204" pitchFamily="34" charset="0"/>
                <a:cs typeface="Arial" panose="020B0604020202020204" pitchFamily="34" charset="0"/>
              </a:rPr>
              <a:t>Gifts and charity £13</a:t>
            </a:r>
          </a:p>
          <a:p>
            <a:pPr>
              <a:buFontTx/>
              <a:buNone/>
            </a:pPr>
            <a:r>
              <a:rPr lang="en-GB" altLang="en-US" sz="2400" b="1" dirty="0">
                <a:latin typeface="Arial" panose="020B0604020202020204" pitchFamily="34" charset="0"/>
                <a:cs typeface="Arial" panose="020B0604020202020204" pitchFamily="34" charset="0"/>
              </a:rPr>
              <a:t>TOTAL</a:t>
            </a:r>
            <a:r>
              <a:rPr lang="en-GB" altLang="en-US" sz="2400" dirty="0">
                <a:latin typeface="Arial" panose="020B0604020202020204" pitchFamily="34" charset="0"/>
                <a:cs typeface="Arial" panose="020B0604020202020204" pitchFamily="34" charset="0"/>
              </a:rPr>
              <a:t> £349 x 8 (months) = </a:t>
            </a:r>
            <a:r>
              <a:rPr lang="en-GB" altLang="en-US" sz="2400" b="1" u="sng" dirty="0">
                <a:latin typeface="Arial" panose="020B0604020202020204" pitchFamily="34" charset="0"/>
                <a:cs typeface="Arial" panose="020B0604020202020204" pitchFamily="34" charset="0"/>
              </a:rPr>
              <a:t>£2792</a:t>
            </a:r>
          </a:p>
        </p:txBody>
      </p:sp>
      <p:pic>
        <p:nvPicPr>
          <p:cNvPr id="168963" name="Picture 3" descr="C:\Users\Owner\AppData\Local\Microsoft\Windows\Temporary Internet Files\Content.IE5\ND2FY8DM\Students_in_Class[1].jpg"/>
          <p:cNvPicPr>
            <a:picLocks noChangeAspect="1" noChangeArrowheads="1"/>
          </p:cNvPicPr>
          <p:nvPr/>
        </p:nvPicPr>
        <p:blipFill>
          <a:blip r:embed="rId2" cstate="print"/>
          <a:srcRect/>
          <a:stretch>
            <a:fillRect/>
          </a:stretch>
        </p:blipFill>
        <p:spPr bwMode="auto">
          <a:xfrm>
            <a:off x="5436096" y="1556792"/>
            <a:ext cx="2995674" cy="1528568"/>
          </a:xfrm>
          <a:prstGeom prst="rect">
            <a:avLst/>
          </a:prstGeom>
          <a:noFill/>
        </p:spPr>
      </p:pic>
      <p:pic>
        <p:nvPicPr>
          <p:cNvPr id="168964" name="Picture 4" descr="C:\Users\Owner\AppData\Local\Microsoft\Windows\Temporary Internet Files\Content.IE5\F49LYIGX\8406545040_381b1d2bfe_b[1].jpg"/>
          <p:cNvPicPr>
            <a:picLocks noChangeAspect="1" noChangeArrowheads="1"/>
          </p:cNvPicPr>
          <p:nvPr/>
        </p:nvPicPr>
        <p:blipFill>
          <a:blip r:embed="rId3" cstate="print"/>
          <a:srcRect/>
          <a:stretch>
            <a:fillRect/>
          </a:stretch>
        </p:blipFill>
        <p:spPr bwMode="auto">
          <a:xfrm>
            <a:off x="5508104" y="3619991"/>
            <a:ext cx="2880319" cy="1825233"/>
          </a:xfrm>
          <a:prstGeom prst="rect">
            <a:avLst/>
          </a:prstGeom>
          <a:noFill/>
        </p:spPr>
      </p:pic>
      <p:pic>
        <p:nvPicPr>
          <p:cNvPr id="13"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116632"/>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6" end="6"/>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7" end="7"/>
                                            </p:txEl>
                                          </p:spTgt>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48"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6">
                                            <p:txEl>
                                              <p:pRg st="8" end="8"/>
                                            </p:txEl>
                                          </p:spTgt>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1000" fill="hold"/>
                                        <p:tgtEl>
                                          <p:spTgt spid="6">
                                            <p:txEl>
                                              <p:pRg st="9" end="9"/>
                                            </p:txEl>
                                          </p:spTgt>
                                        </p:tgtEl>
                                        <p:attrNameLst>
                                          <p:attrName>ppt_w</p:attrName>
                                        </p:attrNameLst>
                                      </p:cBhvr>
                                      <p:tavLst>
                                        <p:tav tm="0">
                                          <p:val>
                                            <p:strVal val="#ppt_w+.3"/>
                                          </p:val>
                                        </p:tav>
                                        <p:tav tm="100000">
                                          <p:val>
                                            <p:strVal val="#ppt_w"/>
                                          </p:val>
                                        </p:tav>
                                      </p:tavLst>
                                    </p:anim>
                                    <p:anim calcmode="lin" valueType="num">
                                      <p:cBhvr>
                                        <p:cTn id="53"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6">
                                            <p:txEl>
                                              <p:pRg st="9" end="9"/>
                                            </p:txEl>
                                          </p:spTgt>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1000" fill="hold"/>
                                        <p:tgtEl>
                                          <p:spTgt spid="6">
                                            <p:txEl>
                                              <p:pRg st="10" end="10"/>
                                            </p:txEl>
                                          </p:spTgt>
                                        </p:tgtEl>
                                        <p:attrNameLst>
                                          <p:attrName>ppt_w</p:attrName>
                                        </p:attrNameLst>
                                      </p:cBhvr>
                                      <p:tavLst>
                                        <p:tav tm="0">
                                          <p:val>
                                            <p:strVal val="#ppt_w+.3"/>
                                          </p:val>
                                        </p:tav>
                                        <p:tav tm="100000">
                                          <p:val>
                                            <p:strVal val="#ppt_w"/>
                                          </p:val>
                                        </p:tav>
                                      </p:tavLst>
                                    </p:anim>
                                    <p:anim calcmode="lin" valueType="num">
                                      <p:cBhvr>
                                        <p:cTn id="58"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6">
                                            <p:txEl>
                                              <p:pRg st="10" end="10"/>
                                            </p:txEl>
                                          </p:spTgt>
                                        </p:tgtEl>
                                      </p:cBhvr>
                                    </p:animEffect>
                                  </p:childTnLst>
                                </p:cTn>
                              </p:par>
                              <p:par>
                                <p:cTn id="60" presetID="50" presetClass="entr" presetSubtype="0" decel="100000"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p:cTn id="62" dur="1000" fill="hold"/>
                                        <p:tgtEl>
                                          <p:spTgt spid="6">
                                            <p:txEl>
                                              <p:pRg st="11" end="11"/>
                                            </p:txEl>
                                          </p:spTgt>
                                        </p:tgtEl>
                                        <p:attrNameLst>
                                          <p:attrName>ppt_w</p:attrName>
                                        </p:attrNameLst>
                                      </p:cBhvr>
                                      <p:tavLst>
                                        <p:tav tm="0">
                                          <p:val>
                                            <p:strVal val="#ppt_w+.3"/>
                                          </p:val>
                                        </p:tav>
                                        <p:tav tm="100000">
                                          <p:val>
                                            <p:strVal val="#ppt_w"/>
                                          </p:val>
                                        </p:tav>
                                      </p:tavLst>
                                    </p:anim>
                                    <p:anim calcmode="lin" valueType="num">
                                      <p:cBhvr>
                                        <p:cTn id="63" dur="1000" fill="hold"/>
                                        <p:tgtEl>
                                          <p:spTgt spid="6">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6C9FBD-066F-4660-ABA3-6184ACA98FD0}"/>
              </a:ext>
            </a:extLst>
          </p:cNvPr>
          <p:cNvSpPr>
            <a:spLocks noGrp="1" noChangeArrowheads="1"/>
          </p:cNvSpPr>
          <p:nvPr>
            <p:ph idx="1"/>
          </p:nvPr>
        </p:nvSpPr>
        <p:spPr/>
        <p:txBody>
          <a:bodyPr/>
          <a:lstStyle/>
          <a:p>
            <a:pPr>
              <a:buFontTx/>
              <a:buNone/>
            </a:pPr>
            <a:r>
              <a:rPr lang="en-GB" altLang="en-US" sz="2800" dirty="0">
                <a:latin typeface="Arial" panose="020B0604020202020204" pitchFamily="34" charset="0"/>
                <a:cs typeface="Arial" panose="020B0604020202020204" pitchFamily="34" charset="0"/>
              </a:rPr>
              <a:t>Belfast Halls of Residence</a:t>
            </a:r>
          </a:p>
          <a:p>
            <a:pPr>
              <a:buFontTx/>
              <a:buNone/>
            </a:pPr>
            <a:r>
              <a:rPr lang="en-GB" altLang="en-US" sz="2800" dirty="0" err="1">
                <a:latin typeface="Arial" panose="020B0604020202020204" pitchFamily="34" charset="0"/>
                <a:cs typeface="Arial" panose="020B0604020202020204" pitchFamily="34" charset="0"/>
              </a:rPr>
              <a:t>Ensuite</a:t>
            </a:r>
            <a:r>
              <a:rPr lang="en-GB" altLang="en-US" sz="2800" dirty="0">
                <a:latin typeface="Arial" panose="020B0604020202020204" pitchFamily="34" charset="0"/>
                <a:cs typeface="Arial" panose="020B0604020202020204" pitchFamily="34" charset="0"/>
              </a:rPr>
              <a:t> Room in a shared</a:t>
            </a:r>
          </a:p>
          <a:p>
            <a:pPr>
              <a:buFontTx/>
              <a:buNone/>
            </a:pPr>
            <a:r>
              <a:rPr lang="en-GB" altLang="en-US" sz="2800" dirty="0">
                <a:latin typeface="Arial" panose="020B0604020202020204" pitchFamily="34" charset="0"/>
                <a:cs typeface="Arial" panose="020B0604020202020204" pitchFamily="34" charset="0"/>
              </a:rPr>
              <a:t>Apartment – communal space for kitchen and living room – 6 apartments</a:t>
            </a:r>
          </a:p>
          <a:p>
            <a:pPr>
              <a:buFontTx/>
              <a:buNone/>
            </a:pPr>
            <a:r>
              <a:rPr lang="en-GB" altLang="en-US" sz="2800" dirty="0">
                <a:latin typeface="Arial" panose="020B0604020202020204" pitchFamily="34" charset="0"/>
                <a:cs typeface="Arial" panose="020B0604020202020204" pitchFamily="34" charset="0"/>
              </a:rPr>
              <a:t>En Suite Bathroom / Bedroom</a:t>
            </a:r>
            <a:endParaRPr lang="en-GB" altLang="en-US" dirty="0">
              <a:latin typeface="Arial" panose="020B0604020202020204" pitchFamily="34" charset="0"/>
              <a:cs typeface="Arial" panose="020B0604020202020204" pitchFamily="34" charset="0"/>
            </a:endParaRPr>
          </a:p>
          <a:p>
            <a:pPr marL="0" indent="0">
              <a:buNone/>
            </a:pPr>
            <a:r>
              <a:rPr lang="en-GB" altLang="en-US" b="1" dirty="0">
                <a:latin typeface="Arial" panose="020B0604020202020204" pitchFamily="34" charset="0"/>
                <a:cs typeface="Arial" panose="020B0604020202020204" pitchFamily="34" charset="0"/>
              </a:rPr>
              <a:t>2025 PRICE </a:t>
            </a:r>
          </a:p>
          <a:p>
            <a:pPr>
              <a:buNone/>
            </a:pPr>
            <a:r>
              <a:rPr lang="en-GB" altLang="en-US" sz="2800" dirty="0">
                <a:latin typeface="Arial" panose="020B0604020202020204" pitchFamily="34" charset="0"/>
                <a:cs typeface="Arial" panose="020B0604020202020204" pitchFamily="34" charset="0"/>
              </a:rPr>
              <a:t>From £152/Week x 44</a:t>
            </a:r>
          </a:p>
          <a:p>
            <a:pPr>
              <a:buNone/>
            </a:pPr>
            <a:r>
              <a:rPr lang="en-GB" altLang="en-US" sz="2800" dirty="0">
                <a:latin typeface="Arial" panose="020B0604020202020204" pitchFamily="34" charset="0"/>
                <a:cs typeface="Arial" panose="020B0604020202020204" pitchFamily="34" charset="0"/>
              </a:rPr>
              <a:t>week contract = </a:t>
            </a:r>
            <a:r>
              <a:rPr lang="en-GB" altLang="en-US" u="sng" dirty="0">
                <a:latin typeface="Arial" panose="020B0604020202020204" pitchFamily="34" charset="0"/>
                <a:cs typeface="Arial" panose="020B0604020202020204" pitchFamily="34" charset="0"/>
              </a:rPr>
              <a:t>£6688</a:t>
            </a:r>
          </a:p>
          <a:p>
            <a:pPr>
              <a:buFontTx/>
              <a:buNone/>
            </a:pP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NI Tuition Fees: </a:t>
            </a:r>
            <a:r>
              <a:rPr lang="en-GB" altLang="en-US" u="sng" dirty="0">
                <a:latin typeface="Arial" panose="020B0604020202020204" pitchFamily="34" charset="0"/>
                <a:cs typeface="Arial" panose="020B0604020202020204" pitchFamily="34" charset="0"/>
              </a:rPr>
              <a:t>£4855</a:t>
            </a:r>
          </a:p>
          <a:p>
            <a:endParaRPr lang="en-GB" altLang="en-US" dirty="0"/>
          </a:p>
        </p:txBody>
      </p:sp>
      <p:pic>
        <p:nvPicPr>
          <p:cNvPr id="9"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4500" y="116632"/>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reat Patrick Street Ensuite">
            <a:extLst>
              <a:ext uri="{FF2B5EF4-FFF2-40B4-BE49-F238E27FC236}">
                <a16:creationId xmlns:a16="http://schemas.microsoft.com/office/drawing/2014/main" id="{A2CBC705-6FBF-EA16-4DDB-6E0E65663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56" y="1844824"/>
            <a:ext cx="3279401"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1000" fill="hold"/>
                                        <p:tgtEl>
                                          <p:spTgt spid="4">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744810-1A26-7F9F-4BF8-0B6CB92053E2}"/>
              </a:ext>
            </a:extLst>
          </p:cNvPr>
          <p:cNvSpPr>
            <a:spLocks noGrp="1"/>
          </p:cNvSpPr>
          <p:nvPr>
            <p:ph type="title"/>
          </p:nvPr>
        </p:nvSpPr>
        <p:spPr>
          <a:xfrm>
            <a:off x="685800" y="188919"/>
            <a:ext cx="7772400" cy="1143000"/>
          </a:xfrm>
        </p:spPr>
        <p:txBody>
          <a:bodyPr/>
          <a:lstStyle/>
          <a:p>
            <a:r>
              <a:rPr lang="en-US" dirty="0"/>
              <a:t>NI Costs</a:t>
            </a:r>
          </a:p>
        </p:txBody>
      </p:sp>
      <p:sp>
        <p:nvSpPr>
          <p:cNvPr id="12" name="Content Placeholder 2">
            <a:extLst>
              <a:ext uri="{FF2B5EF4-FFF2-40B4-BE49-F238E27FC236}">
                <a16:creationId xmlns:a16="http://schemas.microsoft.com/office/drawing/2014/main" id="{B7DE43F1-0B64-8016-F2D4-744583F259E5}"/>
              </a:ext>
            </a:extLst>
          </p:cNvPr>
          <p:cNvSpPr>
            <a:spLocks noGrp="1"/>
          </p:cNvSpPr>
          <p:nvPr>
            <p:ph sz="half" idx="1"/>
          </p:nvPr>
        </p:nvSpPr>
        <p:spPr>
          <a:xfrm>
            <a:off x="251520" y="1124744"/>
            <a:ext cx="4608512" cy="4825888"/>
          </a:xfrm>
        </p:spPr>
        <p:txBody>
          <a:bodyPr/>
          <a:lstStyle/>
          <a:p>
            <a:r>
              <a:rPr lang="en-US" dirty="0" err="1"/>
              <a:t>Accomodation</a:t>
            </a:r>
            <a:r>
              <a:rPr lang="en-US" dirty="0"/>
              <a:t>: £6688</a:t>
            </a:r>
          </a:p>
          <a:p>
            <a:r>
              <a:rPr lang="en-US" dirty="0"/>
              <a:t>Tuition Fees: £4855</a:t>
            </a:r>
          </a:p>
          <a:p>
            <a:r>
              <a:rPr lang="en-US" dirty="0"/>
              <a:t> Costs: £2792</a:t>
            </a:r>
          </a:p>
          <a:p>
            <a:endParaRPr lang="en-US" dirty="0"/>
          </a:p>
          <a:p>
            <a:pPr marL="0" indent="0">
              <a:buNone/>
            </a:pPr>
            <a:r>
              <a:rPr lang="en-US" b="1" dirty="0"/>
              <a:t>Annual Expenses £14335</a:t>
            </a:r>
          </a:p>
          <a:p>
            <a:pPr marL="0" indent="0">
              <a:buNone/>
            </a:pPr>
            <a:r>
              <a:rPr lang="en-US" b="1" dirty="0"/>
              <a:t>X3 = £43005</a:t>
            </a:r>
          </a:p>
          <a:p>
            <a:pPr marL="0" indent="0">
              <a:buNone/>
            </a:pPr>
            <a:endParaRPr lang="en-US" b="1" dirty="0"/>
          </a:p>
          <a:p>
            <a:pPr marL="0" indent="0">
              <a:buNone/>
            </a:pPr>
            <a:r>
              <a:rPr lang="en-US" dirty="0"/>
              <a:t>NB Tuition Fees for England. Scotland and Wales - </a:t>
            </a:r>
            <a:r>
              <a:rPr lang="en-US" b="1" dirty="0"/>
              <a:t>£9535</a:t>
            </a:r>
          </a:p>
          <a:p>
            <a:endParaRPr lang="en-US" dirty="0"/>
          </a:p>
        </p:txBody>
      </p:sp>
      <p:pic>
        <p:nvPicPr>
          <p:cNvPr id="5" name="Picture 3" descr="C:\Users\Owner\AppData\Local\Microsoft\Windows\Temporary Internet Files\Content.IE5\CHBC9V49\smiley-1958283_960_720[1].png">
            <a:extLst>
              <a:ext uri="{FF2B5EF4-FFF2-40B4-BE49-F238E27FC236}">
                <a16:creationId xmlns:a16="http://schemas.microsoft.com/office/drawing/2014/main" id="{EE39648B-96A6-D237-4AF4-8AC7DE3F34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63333" y="2708920"/>
            <a:ext cx="3810000" cy="2210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7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9EBF460-2B0A-4F0A-98F5-F9B0FEA9F01C}"/>
              </a:ext>
            </a:extLst>
          </p:cNvPr>
          <p:cNvSpPr>
            <a:spLocks noGrp="1"/>
          </p:cNvSpPr>
          <p:nvPr>
            <p:ph type="title"/>
          </p:nvPr>
        </p:nvSpPr>
        <p:spPr>
          <a:xfrm>
            <a:off x="468313" y="1628775"/>
            <a:ext cx="8229600" cy="1143000"/>
          </a:xfrm>
        </p:spPr>
        <p:txBody>
          <a:bodyPr/>
          <a:lstStyle/>
          <a:p>
            <a:pPr eaLnBrk="1" hangingPunct="1"/>
            <a:br>
              <a:rPr lang="en-GB" altLang="en-US" sz="5600" b="1"/>
            </a:br>
            <a:br>
              <a:rPr lang="en-GB" altLang="en-US" sz="5600" b="1"/>
            </a:br>
            <a:endParaRPr lang="en-GB" altLang="en-US" sz="4800"/>
          </a:p>
        </p:txBody>
      </p:sp>
      <p:sp>
        <p:nvSpPr>
          <p:cNvPr id="11267" name="Content Placeholder 2">
            <a:extLst>
              <a:ext uri="{FF2B5EF4-FFF2-40B4-BE49-F238E27FC236}">
                <a16:creationId xmlns:a16="http://schemas.microsoft.com/office/drawing/2014/main" id="{E441E1BF-146E-441A-AE77-76E123651398}"/>
              </a:ext>
            </a:extLst>
          </p:cNvPr>
          <p:cNvSpPr>
            <a:spLocks noGrp="1"/>
          </p:cNvSpPr>
          <p:nvPr>
            <p:ph idx="1"/>
          </p:nvPr>
        </p:nvSpPr>
        <p:spPr>
          <a:xfrm>
            <a:off x="395288" y="1484313"/>
            <a:ext cx="8229600" cy="4824412"/>
          </a:xfrm>
        </p:spPr>
        <p:txBody>
          <a:bodyPr/>
          <a:lstStyle/>
          <a:p>
            <a:pPr marL="742950" lvl="1" indent="-285750" eaLnBrk="1" hangingPunct="1">
              <a:lnSpc>
                <a:spcPct val="80000"/>
              </a:lnSpc>
              <a:buSzTx/>
              <a:buFontTx/>
              <a:buChar char="•"/>
            </a:pPr>
            <a:r>
              <a:rPr lang="en-GB" altLang="en-US" sz="2800" b="1">
                <a:latin typeface="Arial" panose="020B0604020202020204" pitchFamily="34" charset="0"/>
                <a:cs typeface="Arial" panose="020B0604020202020204" pitchFamily="34" charset="0"/>
              </a:rPr>
              <a:t>Government Funding</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Maintenance Grant for living costs  </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(NON-REPAYABLE)</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Special Support Grant (NON-REPAYABLE)</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Student loans for tuition fees and living costs (REPAYABLE)</a:t>
            </a:r>
          </a:p>
          <a:p>
            <a:pPr marL="742950" lvl="1" indent="-285750" eaLnBrk="1" hangingPunct="1">
              <a:lnSpc>
                <a:spcPct val="80000"/>
              </a:lnSpc>
              <a:buSzTx/>
              <a:buFontTx/>
              <a:buChar char="•"/>
            </a:pPr>
            <a:r>
              <a:rPr lang="en-GB" altLang="en-US" sz="2800" b="1">
                <a:latin typeface="Arial" panose="020B0604020202020204" pitchFamily="34" charset="0"/>
                <a:cs typeface="Arial" panose="020B0604020202020204" pitchFamily="34" charset="0"/>
              </a:rPr>
              <a:t>University</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Bursaries (NON-REPAYABLE)</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Scholarships (NON-REPAYABLE)</a:t>
            </a:r>
          </a:p>
          <a:p>
            <a:pPr marL="1143000" lvl="2" indent="-228600" eaLnBrk="1" hangingPunct="1">
              <a:lnSpc>
                <a:spcPct val="80000"/>
              </a:lnSpc>
              <a:buSzTx/>
              <a:buFontTx/>
              <a:buChar char="•"/>
            </a:pPr>
            <a:r>
              <a:rPr lang="en-GB" altLang="en-US" sz="2400">
                <a:latin typeface="Arial" panose="020B0604020202020204" pitchFamily="34" charset="0"/>
                <a:cs typeface="Arial" panose="020B0604020202020204" pitchFamily="34" charset="0"/>
              </a:rPr>
              <a:t>Hardship funding (NON-REPAYABLE)</a:t>
            </a:r>
          </a:p>
          <a:p>
            <a:pPr marL="742950" lvl="1" indent="-285750" eaLnBrk="1" hangingPunct="1">
              <a:lnSpc>
                <a:spcPct val="80000"/>
              </a:lnSpc>
              <a:buSzTx/>
              <a:buFontTx/>
              <a:buChar char="•"/>
            </a:pPr>
            <a:r>
              <a:rPr lang="en-GB" altLang="en-US" sz="2800" b="1">
                <a:latin typeface="Arial" panose="020B0604020202020204" pitchFamily="34" charset="0"/>
                <a:cs typeface="Arial" panose="020B0604020202020204" pitchFamily="34" charset="0"/>
              </a:rPr>
              <a:t>Part-time Work</a:t>
            </a:r>
          </a:p>
          <a:p>
            <a:pPr marL="742950" lvl="1" indent="-285750" eaLnBrk="1" hangingPunct="1">
              <a:lnSpc>
                <a:spcPct val="80000"/>
              </a:lnSpc>
              <a:buSzTx/>
              <a:buFontTx/>
              <a:buChar char="•"/>
            </a:pPr>
            <a:r>
              <a:rPr lang="en-GB" altLang="en-US" sz="2800" b="1">
                <a:latin typeface="Arial" panose="020B0604020202020204" pitchFamily="34" charset="0"/>
                <a:cs typeface="Arial" panose="020B0604020202020204" pitchFamily="34" charset="0"/>
              </a:rPr>
              <a:t>Help from Family</a:t>
            </a:r>
            <a:endParaRPr lang="en-GB" altLang="en-US" sz="3200">
              <a:latin typeface="Arial" panose="020B0604020202020204" pitchFamily="34" charset="0"/>
              <a:cs typeface="Arial" panose="020B0604020202020204" pitchFamily="34" charset="0"/>
            </a:endParaRPr>
          </a:p>
        </p:txBody>
      </p:sp>
      <p:sp>
        <p:nvSpPr>
          <p:cNvPr id="56324" name="Rectangle 5">
            <a:extLst>
              <a:ext uri="{FF2B5EF4-FFF2-40B4-BE49-F238E27FC236}">
                <a16:creationId xmlns:a16="http://schemas.microsoft.com/office/drawing/2014/main" id="{D4565667-D3C3-4DEA-A169-B3C9F78738A0}"/>
              </a:ext>
            </a:extLst>
          </p:cNvPr>
          <p:cNvSpPr>
            <a:spLocks noChangeArrowheads="1"/>
          </p:cNvSpPr>
          <p:nvPr/>
        </p:nvSpPr>
        <p:spPr bwMode="auto">
          <a:xfrm>
            <a:off x="1187450" y="476250"/>
            <a:ext cx="5400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200" b="1">
                <a:solidFill>
                  <a:srgbClr val="04617B"/>
                </a:solidFill>
                <a:latin typeface="Arial" panose="020B0604020202020204" pitchFamily="34" charset="0"/>
                <a:cs typeface="Arial" panose="020B0604020202020204" pitchFamily="34" charset="0"/>
              </a:rPr>
              <a:t>What support is available</a:t>
            </a:r>
            <a:r>
              <a:rPr lang="en-GB" altLang="en-US" sz="3200">
                <a:solidFill>
                  <a:srgbClr val="04617B"/>
                </a:solidFill>
                <a:latin typeface="Arial" panose="020B0604020202020204" pitchFamily="34" charset="0"/>
                <a:cs typeface="Arial" panose="020B0604020202020204" pitchFamily="34" charset="0"/>
              </a:rPr>
              <a:t>?</a:t>
            </a:r>
            <a:br>
              <a:rPr lang="en-GB" altLang="en-US" sz="3200">
                <a:solidFill>
                  <a:srgbClr val="04617B"/>
                </a:solidFill>
                <a:latin typeface="Comic Sans MS" panose="030F0702030302020204" pitchFamily="66" charset="0"/>
              </a:rPr>
            </a:br>
            <a:endParaRPr lang="en-GB" altLang="en-US" sz="3200">
              <a:solidFill>
                <a:srgbClr val="04617B"/>
              </a:solidFill>
              <a:latin typeface="Comic Sans MS" panose="030F0702030302020204" pitchFamily="66" charset="0"/>
            </a:endParaRPr>
          </a:p>
        </p:txBody>
      </p:sp>
      <p:pic>
        <p:nvPicPr>
          <p:cNvPr id="56325" name="Picture 6" descr="C:\Users\Owner\AppData\Local\Microsoft\Windows\Temporary Internet Files\Content.IE5\F49LYIGX\support[1].jpg">
            <a:extLst>
              <a:ext uri="{FF2B5EF4-FFF2-40B4-BE49-F238E27FC236}">
                <a16:creationId xmlns:a16="http://schemas.microsoft.com/office/drawing/2014/main" id="{17ABE805-D746-44BB-A90B-C9059A5688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5229225"/>
            <a:ext cx="22685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48680"/>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2000"/>
                                        <p:tgtEl>
                                          <p:spTgt spid="1126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67">
                                            <p:txEl>
                                              <p:pRg st="7" end="7"/>
                                            </p:txEl>
                                          </p:spTgt>
                                        </p:tgtEl>
                                        <p:attrNameLst>
                                          <p:attrName>style.visibility</p:attrName>
                                        </p:attrNameLst>
                                      </p:cBhvr>
                                      <p:to>
                                        <p:strVal val="visible"/>
                                      </p:to>
                                    </p:set>
                                    <p:animEffect transition="in" filter="fade">
                                      <p:cBhvr>
                                        <p:cTn id="38" dur="2000"/>
                                        <p:tgtEl>
                                          <p:spTgt spid="1126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267">
                                            <p:txEl>
                                              <p:pRg st="8" end="8"/>
                                            </p:txEl>
                                          </p:spTgt>
                                        </p:tgtEl>
                                        <p:attrNameLst>
                                          <p:attrName>style.visibility</p:attrName>
                                        </p:attrNameLst>
                                      </p:cBhvr>
                                      <p:to>
                                        <p:strVal val="visible"/>
                                      </p:to>
                                    </p:set>
                                    <p:animEffect transition="in" filter="fade">
                                      <p:cBhvr>
                                        <p:cTn id="41" dur="2000"/>
                                        <p:tgtEl>
                                          <p:spTgt spid="11267">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1267">
                                            <p:txEl>
                                              <p:pRg st="9" end="9"/>
                                            </p:txEl>
                                          </p:spTgt>
                                        </p:tgtEl>
                                        <p:attrNameLst>
                                          <p:attrName>style.visibility</p:attrName>
                                        </p:attrNameLst>
                                      </p:cBhvr>
                                      <p:to>
                                        <p:strVal val="visible"/>
                                      </p:to>
                                    </p:set>
                                    <p:animEffect transition="in" filter="fade">
                                      <p:cBhvr>
                                        <p:cTn id="46" dur="2000"/>
                                        <p:tgtEl>
                                          <p:spTgt spid="11267">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267">
                                            <p:txEl>
                                              <p:pRg st="10" end="10"/>
                                            </p:txEl>
                                          </p:spTgt>
                                        </p:tgtEl>
                                        <p:attrNameLst>
                                          <p:attrName>style.visibility</p:attrName>
                                        </p:attrNameLst>
                                      </p:cBhvr>
                                      <p:to>
                                        <p:strVal val="visible"/>
                                      </p:to>
                                    </p:set>
                                    <p:animEffect transition="in" filter="fade">
                                      <p:cBhvr>
                                        <p:cTn id="51" dur="20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C96FABD-1AA4-4AB9-B933-B0D2E964C1EC}"/>
              </a:ext>
            </a:extLst>
          </p:cNvPr>
          <p:cNvSpPr>
            <a:spLocks noGrp="1"/>
          </p:cNvSpPr>
          <p:nvPr>
            <p:ph type="title" idx="4294967295"/>
          </p:nvPr>
        </p:nvSpPr>
        <p:spPr>
          <a:xfrm>
            <a:off x="0" y="1125538"/>
            <a:ext cx="9144000" cy="215900"/>
          </a:xfrm>
        </p:spPr>
        <p:txBody>
          <a:bodyPr lIns="91440" rIns="91440" bIns="45720"/>
          <a:lstStyle/>
          <a:p>
            <a:pPr algn="ctr" eaLnBrk="1" hangingPunct="1"/>
            <a:br>
              <a:rPr lang="en-GB" altLang="en-GB" sz="4200" b="1"/>
            </a:br>
            <a:br>
              <a:rPr lang="en-GB" altLang="en-GB" sz="4200" b="1"/>
            </a:br>
            <a:r>
              <a:rPr lang="en-GB" altLang="en-GB" sz="3800" b="1"/>
              <a:t> </a:t>
            </a:r>
            <a:r>
              <a:rPr lang="en-GB" altLang="en-GB" sz="4600">
                <a:latin typeface="Arial" panose="020B0604020202020204" pitchFamily="34" charset="0"/>
                <a:cs typeface="Arial" panose="020B0604020202020204" pitchFamily="34" charset="0"/>
              </a:rPr>
              <a:t>Maintenance </a:t>
            </a:r>
            <a:r>
              <a:rPr lang="en-GB" altLang="en-GB" sz="4600">
                <a:solidFill>
                  <a:srgbClr val="FF0000"/>
                </a:solidFill>
                <a:latin typeface="Arial" panose="020B0604020202020204" pitchFamily="34" charset="0"/>
                <a:cs typeface="Arial" panose="020B0604020202020204" pitchFamily="34" charset="0"/>
              </a:rPr>
              <a:t>Grant</a:t>
            </a:r>
          </a:p>
        </p:txBody>
      </p:sp>
      <p:sp>
        <p:nvSpPr>
          <p:cNvPr id="64515" name="Rectangle 3">
            <a:extLst>
              <a:ext uri="{FF2B5EF4-FFF2-40B4-BE49-F238E27FC236}">
                <a16:creationId xmlns:a16="http://schemas.microsoft.com/office/drawing/2014/main" id="{68F95BB9-DDA7-4BC3-8A66-5DAE2F8CCFFE}"/>
              </a:ext>
            </a:extLst>
          </p:cNvPr>
          <p:cNvSpPr>
            <a:spLocks noGrp="1"/>
          </p:cNvSpPr>
          <p:nvPr>
            <p:ph type="body" idx="4294967295"/>
          </p:nvPr>
        </p:nvSpPr>
        <p:spPr>
          <a:xfrm>
            <a:off x="395288" y="1268413"/>
            <a:ext cx="8569325" cy="4752975"/>
          </a:xfrm>
        </p:spPr>
        <p:txBody>
          <a:bodyPr/>
          <a:lstStyle/>
          <a:p>
            <a:pPr marL="495300" indent="-495300" eaLnBrk="1" hangingPunct="1">
              <a:buFontTx/>
              <a:buChar char="•"/>
            </a:pPr>
            <a:endParaRPr lang="en-GB" altLang="en-GB" sz="1600" b="1"/>
          </a:p>
          <a:p>
            <a:pPr marL="495300" indent="-495300" eaLnBrk="1" hangingPunct="1">
              <a:buFontTx/>
              <a:buChar char="•"/>
            </a:pPr>
            <a:r>
              <a:rPr lang="en-GB" altLang="en-GB" sz="2400">
                <a:solidFill>
                  <a:srgbClr val="FF0000"/>
                </a:solidFill>
                <a:latin typeface="Arial" panose="020B0604020202020204" pitchFamily="34" charset="0"/>
                <a:cs typeface="Arial" panose="020B0604020202020204" pitchFamily="34" charset="0"/>
              </a:rPr>
              <a:t>Non-repayable</a:t>
            </a:r>
            <a:r>
              <a:rPr lang="en-GB" altLang="en-GB" sz="2400">
                <a:latin typeface="Arial" panose="020B0604020202020204" pitchFamily="34" charset="0"/>
                <a:cs typeface="Arial" panose="020B0604020202020204" pitchFamily="34" charset="0"/>
              </a:rPr>
              <a:t> grant  for students from lower income households.</a:t>
            </a:r>
          </a:p>
          <a:p>
            <a:pPr marL="495300" indent="-495300">
              <a:buFontTx/>
              <a:buChar char="•"/>
            </a:pPr>
            <a:r>
              <a:rPr lang="en-GB" altLang="en-GB" sz="2400">
                <a:latin typeface="Arial" panose="020B0604020202020204" pitchFamily="34" charset="0"/>
                <a:cs typeface="Arial" panose="020B0604020202020204" pitchFamily="34" charset="0"/>
              </a:rPr>
              <a:t>Helps with everyday costs like food, travel or accommodation.</a:t>
            </a:r>
          </a:p>
          <a:p>
            <a:pPr marL="495300" indent="-495300" eaLnBrk="1" hangingPunct="1">
              <a:buFontTx/>
              <a:buChar char="•"/>
            </a:pPr>
            <a:r>
              <a:rPr lang="en-GB" altLang="en-GB" sz="2400">
                <a:latin typeface="Arial" panose="020B0604020202020204" pitchFamily="34" charset="0"/>
                <a:cs typeface="Arial" panose="020B0604020202020204" pitchFamily="34" charset="0"/>
              </a:rPr>
              <a:t>Worth up to £3,475</a:t>
            </a:r>
            <a:r>
              <a:rPr lang="en-GB" altLang="en-GB" sz="2400">
                <a:solidFill>
                  <a:srgbClr val="FF0066"/>
                </a:solidFill>
                <a:latin typeface="Arial" panose="020B0604020202020204" pitchFamily="34" charset="0"/>
                <a:cs typeface="Arial" panose="020B0604020202020204" pitchFamily="34" charset="0"/>
              </a:rPr>
              <a:t> </a:t>
            </a:r>
            <a:r>
              <a:rPr lang="en-GB" altLang="en-GB" sz="2400">
                <a:latin typeface="Arial" panose="020B0604020202020204" pitchFamily="34" charset="0"/>
                <a:cs typeface="Arial" panose="020B0604020202020204" pitchFamily="34" charset="0"/>
              </a:rPr>
              <a:t>a year – depending on household income.</a:t>
            </a:r>
          </a:p>
          <a:p>
            <a:pPr marL="495300" indent="-495300" eaLnBrk="1" hangingPunct="1">
              <a:buFontTx/>
              <a:buChar char="•"/>
            </a:pPr>
            <a:r>
              <a:rPr lang="en-GB" altLang="en-US" sz="2400">
                <a:latin typeface="Arial" panose="020B0604020202020204" pitchFamily="34" charset="0"/>
                <a:cs typeface="Arial" panose="020B0604020202020204" pitchFamily="34" charset="0"/>
              </a:rPr>
              <a:t>If your household income falls between £19,203 and £41,065 you may be eligible to receive a partial grant, depending on the level of your household income.</a:t>
            </a:r>
            <a:endParaRPr lang="en-GB" altLang="en-GB" sz="2400">
              <a:latin typeface="Arial" panose="020B0604020202020204" pitchFamily="34" charset="0"/>
              <a:cs typeface="Arial" panose="020B0604020202020204" pitchFamily="34" charset="0"/>
            </a:endParaRPr>
          </a:p>
        </p:txBody>
      </p:sp>
      <p:sp>
        <p:nvSpPr>
          <p:cNvPr id="57348" name="Rectangle 2053">
            <a:extLst>
              <a:ext uri="{FF2B5EF4-FFF2-40B4-BE49-F238E27FC236}">
                <a16:creationId xmlns:a16="http://schemas.microsoft.com/office/drawing/2014/main" id="{B9EFC585-B21B-41C6-BE8F-7A9BC4B5A2C2}"/>
              </a:ext>
            </a:extLst>
          </p:cNvPr>
          <p:cNvSpPr>
            <a:spLocks noChangeArrowheads="1"/>
          </p:cNvSpPr>
          <p:nvPr/>
        </p:nvSpPr>
        <p:spPr bwMode="auto">
          <a:xfrm>
            <a:off x="0" y="2995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000000"/>
              </a:solidFill>
              <a:latin typeface="Arial" panose="020B0604020202020204" pitchFamily="34" charset="0"/>
            </a:endParaRPr>
          </a:p>
        </p:txBody>
      </p:sp>
      <p:pic>
        <p:nvPicPr>
          <p:cNvPr id="5"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dissolve">
                                      <p:cBhvr>
                                        <p:cTn id="7" dur="500"/>
                                        <p:tgtEl>
                                          <p:spTgt spid="6451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dissolve">
                                      <p:cBhvr>
                                        <p:cTn id="10" dur="500"/>
                                        <p:tgtEl>
                                          <p:spTgt spid="6451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animEffect transition="in" filter="dissolve">
                                      <p:cBhvr>
                                        <p:cTn id="13" dur="500"/>
                                        <p:tgtEl>
                                          <p:spTgt spid="6451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4515">
                                            <p:txEl>
                                              <p:pRg st="4" end="4"/>
                                            </p:txEl>
                                          </p:spTgt>
                                        </p:tgtEl>
                                        <p:attrNameLst>
                                          <p:attrName>style.visibility</p:attrName>
                                        </p:attrNameLst>
                                      </p:cBhvr>
                                      <p:to>
                                        <p:strVal val="visible"/>
                                      </p:to>
                                    </p:set>
                                    <p:animEffect transition="in" filter="dissolve">
                                      <p:cBhvr>
                                        <p:cTn id="16"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a:extLst>
              <a:ext uri="{FF2B5EF4-FFF2-40B4-BE49-F238E27FC236}">
                <a16:creationId xmlns:a16="http://schemas.microsoft.com/office/drawing/2014/main" id="{F9165337-71AD-4476-8E05-B94607AA5261}"/>
              </a:ext>
            </a:extLst>
          </p:cNvPr>
          <p:cNvSpPr>
            <a:spLocks noGrp="1"/>
          </p:cNvSpPr>
          <p:nvPr>
            <p:ph type="title"/>
          </p:nvPr>
        </p:nvSpPr>
        <p:spPr/>
        <p:txBody>
          <a:bodyPr/>
          <a:lstStyle/>
          <a:p>
            <a:r>
              <a:rPr lang="en-GB" altLang="en-US">
                <a:latin typeface="Arial" panose="020B0604020202020204" pitchFamily="34" charset="0"/>
                <a:cs typeface="Arial" panose="020B0604020202020204" pitchFamily="34" charset="0"/>
              </a:rPr>
              <a:t>Special Support Grant</a:t>
            </a:r>
          </a:p>
        </p:txBody>
      </p:sp>
      <p:sp>
        <p:nvSpPr>
          <p:cNvPr id="6" name="Content Placeholder 5">
            <a:extLst>
              <a:ext uri="{FF2B5EF4-FFF2-40B4-BE49-F238E27FC236}">
                <a16:creationId xmlns:a16="http://schemas.microsoft.com/office/drawing/2014/main" id="{F23BECFE-867F-47ED-B0ED-BAF062E131E1}"/>
              </a:ext>
            </a:extLst>
          </p:cNvPr>
          <p:cNvSpPr>
            <a:spLocks noGrp="1"/>
          </p:cNvSpPr>
          <p:nvPr>
            <p:ph idx="1"/>
          </p:nvPr>
        </p:nvSpPr>
        <p:spPr/>
        <p:txBody>
          <a:bodyPr/>
          <a:lstStyle/>
          <a:p>
            <a:pPr marL="495300" indent="-495300" eaLnBrk="1" hangingPunct="1">
              <a:buFontTx/>
              <a:buChar char="•"/>
              <a:defRPr/>
            </a:pPr>
            <a:r>
              <a:rPr lang="en-GB" altLang="en-GB" sz="2800" dirty="0">
                <a:latin typeface="Arial" pitchFamily="34" charset="0"/>
                <a:cs typeface="Arial" pitchFamily="34" charset="0"/>
              </a:rPr>
              <a:t>A Special Support Grant is available to students who have an underlying eligibility to Income Support or Housing Executive Benefits (e.g. if you have a disability or a child) (Also £3,475)</a:t>
            </a:r>
          </a:p>
          <a:p>
            <a:pPr marL="495300" indent="-495300" eaLnBrk="1" hangingPunct="1">
              <a:buFont typeface="Comic Sans MS" panose="030F0702030302020204" pitchFamily="66" charset="0"/>
              <a:buNone/>
              <a:defRPr/>
            </a:pPr>
            <a:endParaRPr lang="en-GB" altLang="en-GB" sz="2800" dirty="0">
              <a:latin typeface="Arial" pitchFamily="34" charset="0"/>
              <a:cs typeface="Arial" pitchFamily="34" charset="0"/>
            </a:endParaRPr>
          </a:p>
          <a:p>
            <a:pPr marL="495300" indent="-495300" eaLnBrk="1" hangingPunct="1">
              <a:buFontTx/>
              <a:buChar char="•"/>
              <a:defRPr/>
            </a:pPr>
            <a:r>
              <a:rPr lang="en-GB" sz="2800" dirty="0">
                <a:latin typeface="Arial" pitchFamily="34" charset="0"/>
                <a:cs typeface="Arial" pitchFamily="34" charset="0"/>
              </a:rPr>
              <a:t>If your household income is more than £41,065 you will not be eligible to receive a Maintenance Grant or Special Support Grant.</a:t>
            </a:r>
            <a:endParaRPr lang="en-GB" altLang="en-GB" sz="2800" dirty="0">
              <a:latin typeface="Arial" pitchFamily="34" charset="0"/>
              <a:cs typeface="Arial" pitchFamily="34" charset="0"/>
            </a:endParaRPr>
          </a:p>
          <a:p>
            <a:pPr marL="495300" indent="-495300" eaLnBrk="1" hangingPunct="1">
              <a:buFontTx/>
              <a:buChar char="•"/>
              <a:defRPr/>
            </a:pPr>
            <a:endParaRPr lang="en-GB" altLang="en-GB" sz="2800" dirty="0"/>
          </a:p>
          <a:p>
            <a:pPr marL="495300" indent="-495300" eaLnBrk="1" hangingPunct="1">
              <a:buFontTx/>
              <a:buChar char="•"/>
              <a:defRPr/>
            </a:pPr>
            <a:endParaRPr lang="en-GB" altLang="en-GB" sz="3200" dirty="0"/>
          </a:p>
          <a:p>
            <a:pPr>
              <a:defRPr/>
            </a:pPr>
            <a:endParaRPr lang="en-GB" dirty="0"/>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8A0E7A4-2944-4C15-A0BB-E7B1D9414BE3}"/>
              </a:ext>
            </a:extLst>
          </p:cNvPr>
          <p:cNvSpPr>
            <a:spLocks noGrp="1"/>
          </p:cNvSpPr>
          <p:nvPr>
            <p:ph type="title"/>
          </p:nvPr>
        </p:nvSpPr>
        <p:spPr>
          <a:xfrm>
            <a:off x="395288" y="333375"/>
            <a:ext cx="8229600" cy="1143000"/>
          </a:xfrm>
        </p:spPr>
        <p:txBody>
          <a:bodyPr/>
          <a:lstStyle/>
          <a:p>
            <a:r>
              <a:rPr lang="en-GB" altLang="en-US">
                <a:latin typeface="Arial" panose="020B0604020202020204" pitchFamily="34" charset="0"/>
                <a:cs typeface="Arial" panose="020B0604020202020204" pitchFamily="34" charset="0"/>
              </a:rPr>
              <a:t>Student Loans</a:t>
            </a:r>
          </a:p>
        </p:txBody>
      </p:sp>
      <p:sp>
        <p:nvSpPr>
          <p:cNvPr id="3" name="Content Placeholder 2">
            <a:extLst>
              <a:ext uri="{FF2B5EF4-FFF2-40B4-BE49-F238E27FC236}">
                <a16:creationId xmlns:a16="http://schemas.microsoft.com/office/drawing/2014/main" id="{1071B2AB-7304-45C7-B1F8-81A585D006B1}"/>
              </a:ext>
            </a:extLst>
          </p:cNvPr>
          <p:cNvSpPr>
            <a:spLocks noGrp="1"/>
          </p:cNvSpPr>
          <p:nvPr>
            <p:ph idx="1"/>
          </p:nvPr>
        </p:nvSpPr>
        <p:spPr>
          <a:xfrm>
            <a:off x="395288" y="1484313"/>
            <a:ext cx="8229600" cy="5040312"/>
          </a:xfrm>
        </p:spPr>
        <p:txBody>
          <a:bodyPr/>
          <a:lstStyle/>
          <a:p>
            <a:r>
              <a:rPr lang="en-GB" altLang="en-US" sz="2400" dirty="0">
                <a:latin typeface="Arial" panose="020B0604020202020204" pitchFamily="34" charset="0"/>
                <a:cs typeface="Arial" panose="020B0604020202020204" pitchFamily="34" charset="0"/>
              </a:rPr>
              <a:t>The Maintenance Loan is a Student Loan provided by the government, and it's intended to help towards your living costs while attending university...rent, bills, food...</a:t>
            </a:r>
          </a:p>
          <a:p>
            <a:r>
              <a:rPr lang="en-GB" altLang="en-US" sz="2400" dirty="0">
                <a:latin typeface="Arial" panose="020B0604020202020204" pitchFamily="34" charset="0"/>
                <a:cs typeface="Arial" panose="020B0604020202020204" pitchFamily="34" charset="0"/>
              </a:rPr>
              <a:t>You </a:t>
            </a:r>
            <a:r>
              <a:rPr lang="en-GB" altLang="en-US" sz="2400" b="1" dirty="0">
                <a:solidFill>
                  <a:schemeClr val="accent1"/>
                </a:solidFill>
                <a:latin typeface="Arial" panose="020B0604020202020204" pitchFamily="34" charset="0"/>
                <a:cs typeface="Arial" panose="020B0604020202020204" pitchFamily="34" charset="0"/>
              </a:rPr>
              <a:t>apply for the Maintenance Loan</a:t>
            </a:r>
            <a:r>
              <a:rPr lang="en-GB" altLang="en-US" sz="2400" dirty="0">
                <a:latin typeface="Arial" panose="020B0604020202020204" pitchFamily="34" charset="0"/>
                <a:cs typeface="Arial" panose="020B0604020202020204" pitchFamily="34" charset="0"/>
              </a:rPr>
              <a:t> through the same process as </a:t>
            </a:r>
            <a:r>
              <a:rPr lang="en-GB" altLang="en-US" sz="2400" b="1" dirty="0">
                <a:solidFill>
                  <a:schemeClr val="accent1"/>
                </a:solidFill>
                <a:latin typeface="Arial" panose="020B0604020202020204" pitchFamily="34" charset="0"/>
                <a:cs typeface="Arial" panose="020B0604020202020204" pitchFamily="34" charset="0"/>
              </a:rPr>
              <a:t>Tuition Fee Loans</a:t>
            </a:r>
            <a:r>
              <a:rPr lang="en-GB" altLang="en-US" sz="2400" dirty="0">
                <a:latin typeface="Arial" panose="020B0604020202020204" pitchFamily="34" charset="0"/>
                <a:cs typeface="Arial" panose="020B0604020202020204" pitchFamily="34" charset="0"/>
              </a:rPr>
              <a:t> and, eventually, you'll </a:t>
            </a:r>
            <a:r>
              <a:rPr lang="en-GB" altLang="en-US" sz="2400" b="1" dirty="0">
                <a:latin typeface="Arial" panose="020B0604020202020204" pitchFamily="34" charset="0"/>
                <a:cs typeface="Arial" panose="020B0604020202020204" pitchFamily="34" charset="0"/>
              </a:rPr>
              <a:t>make repayments</a:t>
            </a:r>
            <a:r>
              <a:rPr lang="en-GB" altLang="en-US" sz="2400" dirty="0">
                <a:latin typeface="Arial" panose="020B0604020202020204" pitchFamily="34" charset="0"/>
                <a:cs typeface="Arial" panose="020B0604020202020204" pitchFamily="34" charset="0"/>
              </a:rPr>
              <a:t> on the two as a joint sum. </a:t>
            </a:r>
          </a:p>
          <a:p>
            <a:r>
              <a:rPr lang="en-GB" altLang="en-US" sz="2400" dirty="0">
                <a:latin typeface="Arial" panose="020B0604020202020204" pitchFamily="34" charset="0"/>
                <a:cs typeface="Arial" panose="020B0604020202020204" pitchFamily="34" charset="0"/>
              </a:rPr>
              <a:t>Students from England, Northern Ireland or Wales can all apply for a Maintenance Loan </a:t>
            </a:r>
            <a:r>
              <a:rPr lang="en-GB" altLang="en-US" sz="2400" dirty="0">
                <a:solidFill>
                  <a:schemeClr val="accent1"/>
                </a:solidFill>
                <a:latin typeface="Arial" panose="020B0604020202020204" pitchFamily="34" charset="0"/>
                <a:cs typeface="Arial" panose="020B0604020202020204" pitchFamily="34" charset="0"/>
              </a:rPr>
              <a:t>online or by post</a:t>
            </a:r>
            <a:r>
              <a:rPr lang="en-GB" altLang="en-US" sz="2400" dirty="0">
                <a:latin typeface="Arial" panose="020B0604020202020204" pitchFamily="34" charset="0"/>
                <a:cs typeface="Arial" panose="020B0604020202020204" pitchFamily="34" charset="0"/>
              </a:rPr>
              <a:t>. </a:t>
            </a:r>
          </a:p>
          <a:p>
            <a:pPr>
              <a:buNone/>
            </a:pPr>
            <a:endParaRPr lang="en-GB" altLang="en-US" sz="2400"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However, the Maintenance Loan and the Tuition Fee Loan are technically two separate types of funding.</a:t>
            </a:r>
          </a:p>
          <a:p>
            <a:endParaRPr lang="en-GB" altLang="en-US" dirty="0"/>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905FF65-76B3-4F03-9486-449504205A3F}"/>
              </a:ext>
            </a:extLst>
          </p:cNvPr>
          <p:cNvSpPr>
            <a:spLocks noGrp="1"/>
          </p:cNvSpPr>
          <p:nvPr>
            <p:ph type="title"/>
          </p:nvPr>
        </p:nvSpPr>
        <p:spPr/>
        <p:txBody>
          <a:bodyPr/>
          <a:lstStyle/>
          <a:p>
            <a:r>
              <a:rPr lang="en-GB" altLang="en-US">
                <a:latin typeface="Arial" panose="020B0604020202020204" pitchFamily="34" charset="0"/>
                <a:ea typeface="Dotum" panose="020B0503020000020004" pitchFamily="34" charset="-127"/>
                <a:cs typeface="Arial" panose="020B0604020202020204" pitchFamily="34" charset="0"/>
              </a:rPr>
              <a:t>Maintenance Loans</a:t>
            </a:r>
          </a:p>
        </p:txBody>
      </p:sp>
      <p:sp>
        <p:nvSpPr>
          <p:cNvPr id="55299" name="Content Placeholder 2">
            <a:extLst>
              <a:ext uri="{FF2B5EF4-FFF2-40B4-BE49-F238E27FC236}">
                <a16:creationId xmlns:a16="http://schemas.microsoft.com/office/drawing/2014/main" id="{20FA8578-3FCF-4018-B6E5-31B35A277C46}"/>
              </a:ext>
            </a:extLst>
          </p:cNvPr>
          <p:cNvSpPr>
            <a:spLocks noGrp="1"/>
          </p:cNvSpPr>
          <p:nvPr>
            <p:ph idx="1"/>
          </p:nvPr>
        </p:nvSpPr>
        <p:spPr>
          <a:xfrm>
            <a:off x="685800" y="2133600"/>
            <a:ext cx="7772400" cy="4535488"/>
          </a:xfrm>
        </p:spPr>
        <p:txBody>
          <a:bodyPr/>
          <a:lstStyle/>
          <a:p>
            <a:pPr>
              <a:buNone/>
            </a:pPr>
            <a:r>
              <a:rPr lang="en-GB" altLang="en-US" dirty="0">
                <a:latin typeface="Arial" panose="020B0604020202020204" pitchFamily="34" charset="0"/>
                <a:ea typeface="Dotum" panose="020B0503020000020004" pitchFamily="34" charset="-127"/>
                <a:cs typeface="Arial" panose="020B0604020202020204" pitchFamily="34" charset="0"/>
              </a:rPr>
              <a:t>All eligible full-time students can get a Maintenance</a:t>
            </a:r>
          </a:p>
          <a:p>
            <a:pPr>
              <a:buNone/>
            </a:pPr>
            <a:r>
              <a:rPr lang="en-GB" altLang="en-US" dirty="0">
                <a:latin typeface="Arial" panose="020B0604020202020204" pitchFamily="34" charset="0"/>
                <a:ea typeface="Dotum" panose="020B0503020000020004" pitchFamily="34" charset="-127"/>
                <a:cs typeface="Arial" panose="020B0604020202020204" pitchFamily="34" charset="0"/>
              </a:rPr>
              <a:t>Loan, but the exact amount you can borrow will</a:t>
            </a:r>
          </a:p>
          <a:p>
            <a:pPr>
              <a:buNone/>
            </a:pPr>
            <a:r>
              <a:rPr lang="en-GB" altLang="en-US" dirty="0">
                <a:latin typeface="Arial" panose="020B0604020202020204" pitchFamily="34" charset="0"/>
                <a:ea typeface="Dotum" panose="020B0503020000020004" pitchFamily="34" charset="-127"/>
                <a:cs typeface="Arial" panose="020B0604020202020204" pitchFamily="34" charset="0"/>
              </a:rPr>
              <a:t>depend on several factors, including </a:t>
            </a:r>
          </a:p>
          <a:p>
            <a:pPr>
              <a:buFont typeface="Arial" pitchFamily="34" charset="0"/>
              <a:buChar char="•"/>
            </a:pPr>
            <a:r>
              <a:rPr lang="en-GB" altLang="en-US" sz="2400" dirty="0">
                <a:latin typeface="Arial" panose="020B0604020202020204" pitchFamily="34" charset="0"/>
                <a:ea typeface="Dotum" panose="020B0503020000020004" pitchFamily="34" charset="-127"/>
                <a:cs typeface="Arial" panose="020B0604020202020204" pitchFamily="34" charset="0"/>
              </a:rPr>
              <a:t>your household income, </a:t>
            </a:r>
          </a:p>
          <a:p>
            <a:pPr>
              <a:buFont typeface="Arial" pitchFamily="34" charset="0"/>
              <a:buChar char="•"/>
            </a:pPr>
            <a:r>
              <a:rPr lang="en-GB" altLang="en-US" sz="2400" dirty="0">
                <a:latin typeface="Arial" panose="020B0604020202020204" pitchFamily="34" charset="0"/>
                <a:ea typeface="Dotum" panose="020B0503020000020004" pitchFamily="34" charset="-127"/>
                <a:cs typeface="Arial" panose="020B0604020202020204" pitchFamily="34" charset="0"/>
              </a:rPr>
              <a:t>where you live while you’re studying and </a:t>
            </a:r>
          </a:p>
          <a:p>
            <a:pPr>
              <a:buFont typeface="Arial" pitchFamily="34" charset="0"/>
              <a:buChar char="•"/>
            </a:pPr>
            <a:r>
              <a:rPr lang="en-GB" altLang="en-US" sz="2400" dirty="0">
                <a:latin typeface="Arial" panose="020B0604020202020204" pitchFamily="34" charset="0"/>
                <a:ea typeface="Dotum" panose="020B0503020000020004" pitchFamily="34" charset="-127"/>
                <a:cs typeface="Arial" panose="020B0604020202020204" pitchFamily="34" charset="0"/>
              </a:rPr>
              <a:t>whether you’re in the final year of your course.</a:t>
            </a:r>
          </a:p>
          <a:p>
            <a:pPr>
              <a:buNone/>
            </a:pPr>
            <a:endParaRPr lang="en-GB" altLang="en-US" sz="2400" dirty="0">
              <a:latin typeface="Arial" panose="020B0604020202020204" pitchFamily="34" charset="0"/>
              <a:ea typeface="Dotum" panose="020B0503020000020004" pitchFamily="34" charset="-127"/>
              <a:cs typeface="Arial" panose="020B0604020202020204" pitchFamily="34" charset="0"/>
            </a:endParaRPr>
          </a:p>
          <a:p>
            <a:r>
              <a:rPr lang="en-GB" altLang="en-US" dirty="0">
                <a:latin typeface="Arial" panose="020B0604020202020204" pitchFamily="34" charset="0"/>
                <a:ea typeface="Dotum" panose="020B0503020000020004" pitchFamily="34" charset="-127"/>
                <a:cs typeface="Arial" panose="020B0604020202020204" pitchFamily="34" charset="0"/>
              </a:rPr>
              <a:t>It’s also affected by any help you get through the Maintenance Grant.</a:t>
            </a:r>
          </a:p>
          <a:p>
            <a:endParaRPr lang="en-GB" altLang="en-US" dirty="0">
              <a:ea typeface="Dotum" panose="020B0503020000020004" pitchFamily="34" charset="-127"/>
              <a:cs typeface="Arial" panose="020B0604020202020204" pitchFamily="34" charset="0"/>
            </a:endParaRP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a:extLst>
              <a:ext uri="{FF2B5EF4-FFF2-40B4-BE49-F238E27FC236}">
                <a16:creationId xmlns:a16="http://schemas.microsoft.com/office/drawing/2014/main" id="{74114845-BF12-4D4A-BC02-1D2EEBD2D550}"/>
              </a:ext>
            </a:extLst>
          </p:cNvPr>
          <p:cNvSpPr>
            <a:spLocks noGrp="1" noChangeArrowheads="1"/>
          </p:cNvSpPr>
          <p:nvPr>
            <p:ph type="title"/>
          </p:nvPr>
        </p:nvSpPr>
        <p:spPr>
          <a:xfrm>
            <a:off x="457200" y="620688"/>
            <a:ext cx="6275040" cy="936104"/>
          </a:xfrm>
        </p:spPr>
        <p:txBody>
          <a:bodyPr/>
          <a:lstStyle/>
          <a:p>
            <a:pPr>
              <a:defRPr/>
            </a:pPr>
            <a:r>
              <a:rPr lang="en-US" sz="3600" b="1" dirty="0">
                <a:effectLst>
                  <a:outerShdw blurRad="38100" dist="38100" dir="2700000" algn="tl">
                    <a:srgbClr val="C0C0C0"/>
                  </a:outerShdw>
                </a:effectLst>
              </a:rPr>
              <a:t>‘A’ Level Examination Routes</a:t>
            </a:r>
            <a:endParaRPr lang="en-US" sz="3600" dirty="0"/>
          </a:p>
        </p:txBody>
      </p:sp>
      <p:sp>
        <p:nvSpPr>
          <p:cNvPr id="19458" name="Rectangle 3">
            <a:extLst>
              <a:ext uri="{FF2B5EF4-FFF2-40B4-BE49-F238E27FC236}">
                <a16:creationId xmlns:a16="http://schemas.microsoft.com/office/drawing/2014/main" id="{C855F7DB-D8A3-4D86-BA52-B9B53EDE97B2}"/>
              </a:ext>
            </a:extLst>
          </p:cNvPr>
          <p:cNvSpPr>
            <a:spLocks noGrp="1" noChangeArrowheads="1"/>
          </p:cNvSpPr>
          <p:nvPr>
            <p:ph type="body" idx="1"/>
          </p:nvPr>
        </p:nvSpPr>
        <p:spPr/>
        <p:txBody>
          <a:bodyPr/>
          <a:lstStyle/>
          <a:p>
            <a:endParaRPr lang="en-GB" altLang="en-US"/>
          </a:p>
          <a:p>
            <a:endParaRPr lang="en-GB" altLang="en-US"/>
          </a:p>
        </p:txBody>
      </p:sp>
      <p:sp>
        <p:nvSpPr>
          <p:cNvPr id="9" name="Content Placeholder 8"/>
          <p:cNvSpPr>
            <a:spLocks noGrp="1"/>
          </p:cNvSpPr>
          <p:nvPr>
            <p:ph sz="half" idx="2"/>
          </p:nvPr>
        </p:nvSpPr>
        <p:spPr>
          <a:xfrm>
            <a:off x="467544" y="1772816"/>
            <a:ext cx="4040188" cy="3951288"/>
          </a:xfrm>
        </p:spPr>
        <p:txBody>
          <a:bodyPr/>
          <a:lstStyle/>
          <a:p>
            <a:pPr marL="274638" indent="-274638">
              <a:buFont typeface="Arial" pitchFamily="34" charset="0"/>
              <a:buChar char="•"/>
              <a:tabLst>
                <a:tab pos="274638" algn="l"/>
                <a:tab pos="2332038" algn="l"/>
              </a:tabLst>
              <a:defRPr/>
            </a:pPr>
            <a:r>
              <a:rPr lang="en-US" sz="3200" dirty="0">
                <a:solidFill>
                  <a:schemeClr val="accent2"/>
                </a:solidFill>
              </a:rPr>
              <a:t>Modular – </a:t>
            </a:r>
          </a:p>
          <a:p>
            <a:pPr marL="274638" indent="-274638">
              <a:buNone/>
              <a:tabLst>
                <a:tab pos="274638" algn="l"/>
                <a:tab pos="2332038" algn="l"/>
              </a:tabLst>
              <a:defRPr/>
            </a:pPr>
            <a:endParaRPr lang="en-US" sz="3200" dirty="0">
              <a:solidFill>
                <a:schemeClr val="accent2"/>
              </a:solidFill>
            </a:endParaRPr>
          </a:p>
          <a:p>
            <a:pPr marL="274638" indent="-274638">
              <a:buNone/>
              <a:tabLst>
                <a:tab pos="274638" algn="l"/>
                <a:tab pos="2332038" algn="l"/>
              </a:tabLst>
              <a:defRPr/>
            </a:pPr>
            <a:r>
              <a:rPr lang="en-US" sz="3200" dirty="0">
                <a:solidFill>
                  <a:schemeClr val="accent2"/>
                </a:solidFill>
              </a:rPr>
              <a:t>	CCEA have retained modules, but only available in June.</a:t>
            </a:r>
          </a:p>
          <a:p>
            <a:pPr>
              <a:tabLst>
                <a:tab pos="2286000" algn="l"/>
              </a:tabLst>
              <a:defRPr/>
            </a:pPr>
            <a:endParaRPr lang="en-US" sz="800" dirty="0">
              <a:solidFill>
                <a:schemeClr val="accent2"/>
              </a:solidFill>
            </a:endParaRPr>
          </a:p>
          <a:p>
            <a:pPr>
              <a:buNone/>
              <a:tabLst>
                <a:tab pos="2286000" algn="l"/>
              </a:tabLst>
              <a:defRPr/>
            </a:pPr>
            <a:endParaRPr lang="en-GB" dirty="0"/>
          </a:p>
        </p:txBody>
      </p:sp>
      <p:sp>
        <p:nvSpPr>
          <p:cNvPr id="11" name="Content Placeholder 10"/>
          <p:cNvSpPr>
            <a:spLocks noGrp="1"/>
          </p:cNvSpPr>
          <p:nvPr>
            <p:ph sz="quarter" idx="4"/>
          </p:nvPr>
        </p:nvSpPr>
        <p:spPr>
          <a:xfrm>
            <a:off x="4572000" y="1700808"/>
            <a:ext cx="4041775" cy="4536504"/>
          </a:xfrm>
        </p:spPr>
        <p:txBody>
          <a:bodyPr/>
          <a:lstStyle/>
          <a:p>
            <a:pPr>
              <a:buFont typeface="Arial" pitchFamily="34" charset="0"/>
              <a:buChar char="•"/>
              <a:tabLst>
                <a:tab pos="2286000" algn="l"/>
              </a:tabLst>
              <a:defRPr/>
            </a:pPr>
            <a:r>
              <a:rPr lang="en-US" sz="2800" dirty="0">
                <a:solidFill>
                  <a:schemeClr val="accent2"/>
                </a:solidFill>
              </a:rPr>
              <a:t> </a:t>
            </a:r>
            <a:r>
              <a:rPr lang="en-US" sz="3200" dirty="0">
                <a:solidFill>
                  <a:schemeClr val="accent2"/>
                </a:solidFill>
              </a:rPr>
              <a:t>Linear – </a:t>
            </a:r>
          </a:p>
          <a:p>
            <a:pPr>
              <a:buNone/>
              <a:tabLst>
                <a:tab pos="2286000" algn="l"/>
              </a:tabLst>
              <a:defRPr/>
            </a:pPr>
            <a:endParaRPr lang="en-US" sz="3200" dirty="0">
              <a:solidFill>
                <a:schemeClr val="accent2"/>
              </a:solidFill>
            </a:endParaRPr>
          </a:p>
          <a:p>
            <a:pPr>
              <a:buNone/>
              <a:tabLst>
                <a:tab pos="2286000" algn="l"/>
              </a:tabLst>
              <a:defRPr/>
            </a:pPr>
            <a:r>
              <a:rPr lang="en-US" sz="2800" dirty="0">
                <a:solidFill>
                  <a:schemeClr val="accent2"/>
                </a:solidFill>
              </a:rPr>
              <a:t>English boards </a:t>
            </a:r>
          </a:p>
          <a:p>
            <a:pPr>
              <a:buNone/>
              <a:tabLst>
                <a:tab pos="2286000" algn="l"/>
              </a:tabLst>
              <a:defRPr/>
            </a:pPr>
            <a:r>
              <a:rPr lang="en-US" sz="2800" dirty="0">
                <a:solidFill>
                  <a:schemeClr val="accent2"/>
                </a:solidFill>
              </a:rPr>
              <a:t>(OCR, EDEXCEL) have</a:t>
            </a:r>
          </a:p>
          <a:p>
            <a:pPr>
              <a:buNone/>
              <a:tabLst>
                <a:tab pos="2286000" algn="l"/>
              </a:tabLst>
              <a:defRPr/>
            </a:pPr>
            <a:r>
              <a:rPr lang="en-US" sz="2800" dirty="0">
                <a:solidFill>
                  <a:schemeClr val="accent2"/>
                </a:solidFill>
              </a:rPr>
              <a:t>adopted linear model.</a:t>
            </a:r>
          </a:p>
          <a:p>
            <a:pPr>
              <a:buNone/>
              <a:tabLst>
                <a:tab pos="2286000" algn="l"/>
              </a:tabLst>
              <a:defRPr/>
            </a:pPr>
            <a:endParaRPr lang="en-US" sz="2800" dirty="0">
              <a:solidFill>
                <a:schemeClr val="accent2"/>
              </a:solidFill>
            </a:endParaRPr>
          </a:p>
          <a:p>
            <a:endParaRPr lang="en-GB" dirty="0"/>
          </a:p>
        </p:txBody>
      </p:sp>
      <p:pic>
        <p:nvPicPr>
          <p:cNvPr id="19459" name="Picture 4" descr="Crest">
            <a:extLst>
              <a:ext uri="{FF2B5EF4-FFF2-40B4-BE49-F238E27FC236}">
                <a16:creationId xmlns:a16="http://schemas.microsoft.com/office/drawing/2014/main" id="{15B3CA4A-74E5-4249-A7E0-980D297DE8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8"/>
            <a:ext cx="1382883"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a:extLst>
              <a:ext uri="{FF2B5EF4-FFF2-40B4-BE49-F238E27FC236}">
                <a16:creationId xmlns:a16="http://schemas.microsoft.com/office/drawing/2014/main" id="{037875A2-60B0-44A5-B2E6-57F532A4446C}"/>
              </a:ext>
            </a:extLst>
          </p:cNvPr>
          <p:cNvSpPr>
            <a:spLocks noChangeArrowheads="1"/>
          </p:cNvSpPr>
          <p:nvPr/>
        </p:nvSpPr>
        <p:spPr bwMode="auto">
          <a:xfrm>
            <a:off x="785813" y="1500188"/>
            <a:ext cx="8031162" cy="4976812"/>
          </a:xfrm>
          <a:prstGeom prst="rect">
            <a:avLst/>
          </a:prstGeom>
          <a:noFill/>
          <a:ln w="9525">
            <a:noFill/>
            <a:miter lim="800000"/>
            <a:headEnd/>
            <a:tailEnd/>
          </a:ln>
        </p:spPr>
        <p:txBody>
          <a:bodyPr/>
          <a:lstStyle/>
          <a:p>
            <a:pPr>
              <a:spcBef>
                <a:spcPct val="20000"/>
              </a:spcBef>
              <a:buFont typeface="Arial" pitchFamily="34" charset="0"/>
              <a:buChar char="•"/>
              <a:tabLst>
                <a:tab pos="2286000" algn="l"/>
              </a:tabLst>
              <a:defRPr/>
            </a:pPr>
            <a:endParaRPr lang="en-US" sz="3200" dirty="0">
              <a:solidFill>
                <a:schemeClr val="accent2"/>
              </a:solidFill>
              <a:latin typeface="Comic Sans MS" pitchFamily="66" charset="0"/>
            </a:endParaRPr>
          </a:p>
          <a:p>
            <a:pPr>
              <a:spcBef>
                <a:spcPct val="20000"/>
              </a:spcBef>
              <a:tabLst>
                <a:tab pos="2286000" algn="l"/>
              </a:tabLst>
              <a:defRPr/>
            </a:pPr>
            <a:endParaRPr lang="en-US" sz="3200" dirty="0">
              <a:solidFill>
                <a:schemeClr val="accent2"/>
              </a:solidFill>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9CA9BAE-3CAB-43CD-B894-17FE90186627}"/>
              </a:ext>
            </a:extLst>
          </p:cNvPr>
          <p:cNvSpPr>
            <a:spLocks noGrp="1"/>
          </p:cNvSpPr>
          <p:nvPr>
            <p:ph type="title"/>
          </p:nvPr>
        </p:nvSpPr>
        <p:spPr/>
        <p:txBody>
          <a:bodyPr/>
          <a:lstStyle/>
          <a:p>
            <a:r>
              <a:rPr lang="en-GB" altLang="en-US">
                <a:latin typeface="Arial" panose="020B0604020202020204" pitchFamily="34" charset="0"/>
                <a:ea typeface="Dotum" panose="020B0503020000020004" pitchFamily="34" charset="-127"/>
                <a:cs typeface="Arial" panose="020B0604020202020204" pitchFamily="34" charset="0"/>
              </a:rPr>
              <a:t>Maintenance Loan</a:t>
            </a:r>
          </a:p>
        </p:txBody>
      </p:sp>
      <p:sp>
        <p:nvSpPr>
          <p:cNvPr id="57347" name="Content Placeholder 2">
            <a:extLst>
              <a:ext uri="{FF2B5EF4-FFF2-40B4-BE49-F238E27FC236}">
                <a16:creationId xmlns:a16="http://schemas.microsoft.com/office/drawing/2014/main" id="{7C3F728C-BC94-482A-9C53-97B801018F75}"/>
              </a:ext>
            </a:extLst>
          </p:cNvPr>
          <p:cNvSpPr>
            <a:spLocks noGrp="1"/>
          </p:cNvSpPr>
          <p:nvPr>
            <p:ph idx="1"/>
          </p:nvPr>
        </p:nvSpPr>
        <p:spPr/>
        <p:txBody>
          <a:bodyPr/>
          <a:lstStyle/>
          <a:p>
            <a:r>
              <a:rPr lang="en-GB" altLang="en-US" dirty="0">
                <a:latin typeface="Arial" panose="020B0604020202020204" pitchFamily="34" charset="0"/>
                <a:ea typeface="Dotum" panose="020B0503020000020004" pitchFamily="34" charset="-127"/>
                <a:cs typeface="Arial" panose="020B0604020202020204" pitchFamily="34" charset="0"/>
              </a:rPr>
              <a:t>You can take out around 75 per cent of the maximum Maintenance Loan regardless of your household income - this is called the 'non income assessed' part of the loan. </a:t>
            </a:r>
          </a:p>
          <a:p>
            <a:r>
              <a:rPr lang="en-GB" altLang="en-US" dirty="0">
                <a:latin typeface="Arial" panose="020B0604020202020204" pitchFamily="34" charset="0"/>
                <a:ea typeface="Dotum" panose="020B0503020000020004" pitchFamily="34" charset="-127"/>
                <a:cs typeface="Arial" panose="020B0604020202020204" pitchFamily="34" charset="0"/>
              </a:rPr>
              <a:t>Whether you get the remaining 25 per cent - the 'income assessed' part of the loan - depends on your household income.</a:t>
            </a:r>
          </a:p>
          <a:p>
            <a:endParaRPr lang="en-GB" altLang="en-US" dirty="0">
              <a:ea typeface="Dotum" panose="020B0503020000020004" pitchFamily="34" charset="-127"/>
              <a:cs typeface="Arial" panose="020B0604020202020204" pitchFamily="34" charset="0"/>
            </a:endParaRP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607022E-461F-4306-A3D5-F769DBBE2578}"/>
              </a:ext>
            </a:extLst>
          </p:cNvPr>
          <p:cNvSpPr>
            <a:spLocks noGrp="1"/>
          </p:cNvSpPr>
          <p:nvPr>
            <p:ph type="title"/>
          </p:nvPr>
        </p:nvSpPr>
        <p:spPr/>
        <p:txBody>
          <a:bodyPr/>
          <a:lstStyle/>
          <a:p>
            <a:endParaRPr lang="en-GB" altLang="en-US"/>
          </a:p>
        </p:txBody>
      </p:sp>
      <p:sp>
        <p:nvSpPr>
          <p:cNvPr id="3" name="Content Placeholder 2">
            <a:extLst>
              <a:ext uri="{FF2B5EF4-FFF2-40B4-BE49-F238E27FC236}">
                <a16:creationId xmlns:a16="http://schemas.microsoft.com/office/drawing/2014/main" id="{5312A1B8-DE83-4747-B91C-0C90BB5BFAE3}"/>
              </a:ext>
            </a:extLst>
          </p:cNvPr>
          <p:cNvSpPr>
            <a:spLocks noGrp="1"/>
          </p:cNvSpPr>
          <p:nvPr>
            <p:ph idx="1"/>
          </p:nvPr>
        </p:nvSpPr>
        <p:spPr/>
        <p:txBody>
          <a:bodyPr/>
          <a:lstStyle/>
          <a:p>
            <a:r>
              <a:rPr lang="en-GB" altLang="en-US" sz="2800" dirty="0">
                <a:latin typeface="Arial" pitchFamily="34" charset="0"/>
                <a:cs typeface="Arial" pitchFamily="34" charset="0"/>
              </a:rPr>
              <a:t>Maintenance Loans are paid straight into your </a:t>
            </a:r>
            <a:r>
              <a:rPr lang="en-GB" altLang="en-US" sz="2800" b="1" dirty="0">
                <a:solidFill>
                  <a:schemeClr val="accent1"/>
                </a:solidFill>
                <a:latin typeface="Arial" pitchFamily="34" charset="0"/>
                <a:cs typeface="Arial" pitchFamily="34" charset="0"/>
              </a:rPr>
              <a:t>student bank account</a:t>
            </a:r>
            <a:r>
              <a:rPr lang="en-GB" altLang="en-US" sz="2800" dirty="0">
                <a:latin typeface="Arial" pitchFamily="34" charset="0"/>
                <a:cs typeface="Arial" pitchFamily="34" charset="0"/>
              </a:rPr>
              <a:t> in three (almost) equal instalments throughout the year.</a:t>
            </a:r>
          </a:p>
          <a:p>
            <a:pPr>
              <a:buFont typeface="Comic Sans MS" panose="030F0702030302020204" pitchFamily="66" charset="0"/>
              <a:buNone/>
            </a:pPr>
            <a:endParaRPr lang="en-GB" altLang="en-US" sz="2800" dirty="0">
              <a:latin typeface="Arial" pitchFamily="34" charset="0"/>
              <a:cs typeface="Arial" pitchFamily="34" charset="0"/>
            </a:endParaRPr>
          </a:p>
          <a:p>
            <a:r>
              <a:rPr lang="en-GB" altLang="en-US" sz="2800" b="1" dirty="0">
                <a:solidFill>
                  <a:schemeClr val="accent1"/>
                </a:solidFill>
                <a:latin typeface="Arial" pitchFamily="34" charset="0"/>
                <a:cs typeface="Arial" pitchFamily="34" charset="0"/>
              </a:rPr>
              <a:t>Tuition Fee Loans</a:t>
            </a:r>
            <a:r>
              <a:rPr lang="en-GB" altLang="en-US" sz="2800" dirty="0">
                <a:latin typeface="Arial" pitchFamily="34" charset="0"/>
                <a:cs typeface="Arial" pitchFamily="34" charset="0"/>
              </a:rPr>
              <a:t> are paid straight to your university. </a:t>
            </a:r>
          </a:p>
        </p:txBody>
      </p:sp>
      <p:pic>
        <p:nvPicPr>
          <p:cNvPr id="4"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ACAC225-CDFB-417A-85EE-19E1BB88BDBB}"/>
              </a:ext>
            </a:extLst>
          </p:cNvPr>
          <p:cNvSpPr>
            <a:spLocks noGrp="1"/>
          </p:cNvSpPr>
          <p:nvPr>
            <p:ph type="title" idx="4294967295"/>
          </p:nvPr>
        </p:nvSpPr>
        <p:spPr>
          <a:xfrm>
            <a:off x="250825" y="765175"/>
            <a:ext cx="8729663" cy="941388"/>
          </a:xfrm>
        </p:spPr>
        <p:txBody>
          <a:bodyPr lIns="91440" rIns="91440" bIns="45720"/>
          <a:lstStyle/>
          <a:p>
            <a:pPr eaLnBrk="1" hangingPunct="1"/>
            <a:r>
              <a:rPr lang="en-GB" altLang="en-GB" sz="4600">
                <a:solidFill>
                  <a:srgbClr val="FF0000"/>
                </a:solidFill>
                <a:latin typeface="Arial" panose="020B0604020202020204" pitchFamily="34" charset="0"/>
                <a:cs typeface="Arial" panose="020B0604020202020204" pitchFamily="34" charset="0"/>
              </a:rPr>
              <a:t>Student Loans</a:t>
            </a:r>
            <a:r>
              <a:rPr lang="en-GB" altLang="en-GB" sz="4600">
                <a:latin typeface="Arial" panose="020B0604020202020204" pitchFamily="34" charset="0"/>
                <a:cs typeface="Arial" panose="020B0604020202020204" pitchFamily="34" charset="0"/>
              </a:rPr>
              <a:t> for Tuition Fees</a:t>
            </a:r>
          </a:p>
        </p:txBody>
      </p:sp>
      <p:sp>
        <p:nvSpPr>
          <p:cNvPr id="18435" name="Rectangle 3">
            <a:extLst>
              <a:ext uri="{FF2B5EF4-FFF2-40B4-BE49-F238E27FC236}">
                <a16:creationId xmlns:a16="http://schemas.microsoft.com/office/drawing/2014/main" id="{BEB6C8BE-AC2B-4D32-BEDC-B2234DBCECB8}"/>
              </a:ext>
            </a:extLst>
          </p:cNvPr>
          <p:cNvSpPr>
            <a:spLocks noGrp="1"/>
          </p:cNvSpPr>
          <p:nvPr>
            <p:ph type="body" idx="4294967295"/>
          </p:nvPr>
        </p:nvSpPr>
        <p:spPr>
          <a:xfrm>
            <a:off x="179388" y="1916113"/>
            <a:ext cx="8640762" cy="3671887"/>
          </a:xfrm>
        </p:spPr>
        <p:txBody>
          <a:bodyPr/>
          <a:lstStyle/>
          <a:p>
            <a:pPr marL="447675" indent="-447675" eaLnBrk="1" hangingPunct="1">
              <a:buFontTx/>
              <a:buChar char="•"/>
            </a:pPr>
            <a:r>
              <a:rPr lang="en-GB" altLang="en-GB" sz="3200" dirty="0">
                <a:latin typeface="Arial" panose="020B0604020202020204" pitchFamily="34" charset="0"/>
                <a:cs typeface="Arial" panose="020B0604020202020204" pitchFamily="34" charset="0"/>
              </a:rPr>
              <a:t>The majority of students take out a Student Loan for their total fees</a:t>
            </a:r>
          </a:p>
          <a:p>
            <a:pPr marL="447675" indent="-447675" eaLnBrk="1" hangingPunct="1">
              <a:buFontTx/>
              <a:buChar char="•"/>
            </a:pPr>
            <a:r>
              <a:rPr lang="en-GB" altLang="en-GB" sz="3200" dirty="0">
                <a:latin typeface="Arial" panose="020B0604020202020204" pitchFamily="34" charset="0"/>
                <a:cs typeface="Arial" panose="020B0604020202020204" pitchFamily="34" charset="0"/>
              </a:rPr>
              <a:t>Paid directly to the college or university by </a:t>
            </a:r>
          </a:p>
          <a:p>
            <a:pPr marL="447675" indent="-447675" eaLnBrk="1" hangingPunct="1">
              <a:buFont typeface="Comic Sans MS" panose="030F0702030302020204" pitchFamily="66" charset="0"/>
              <a:buNone/>
            </a:pPr>
            <a:r>
              <a:rPr lang="en-GB" altLang="en-GB" sz="3200" dirty="0">
                <a:latin typeface="Arial" panose="020B0604020202020204" pitchFamily="34" charset="0"/>
                <a:cs typeface="Arial" panose="020B0604020202020204" pitchFamily="34" charset="0"/>
              </a:rPr>
              <a:t>	The Student Loan Company</a:t>
            </a:r>
          </a:p>
          <a:p>
            <a:pPr marL="447675" indent="-447675" eaLnBrk="1" hangingPunct="1">
              <a:buFontTx/>
              <a:buChar char="•"/>
            </a:pPr>
            <a:r>
              <a:rPr lang="en-GB" altLang="en-GB" sz="3200" dirty="0">
                <a:latin typeface="Arial" panose="020B0604020202020204" pitchFamily="34" charset="0"/>
                <a:cs typeface="Arial" panose="020B0604020202020204" pitchFamily="34" charset="0"/>
              </a:rPr>
              <a:t>No income assessment involved</a:t>
            </a:r>
          </a:p>
        </p:txBody>
      </p:sp>
      <p:sp>
        <p:nvSpPr>
          <p:cNvPr id="67588" name="Rectangle 6">
            <a:extLst>
              <a:ext uri="{FF2B5EF4-FFF2-40B4-BE49-F238E27FC236}">
                <a16:creationId xmlns:a16="http://schemas.microsoft.com/office/drawing/2014/main" id="{EB22EDB9-D3DD-49C1-8555-62B11F64F30D}"/>
              </a:ext>
            </a:extLst>
          </p:cNvPr>
          <p:cNvSpPr>
            <a:spLocks noChangeArrowheads="1"/>
          </p:cNvSpPr>
          <p:nvPr/>
        </p:nvSpPr>
        <p:spPr bwMode="auto">
          <a:xfrm>
            <a:off x="0" y="2995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000000"/>
              </a:solidFill>
              <a:latin typeface="Arial" panose="020B0604020202020204" pitchFamily="34" charset="0"/>
            </a:endParaRPr>
          </a:p>
        </p:txBody>
      </p:sp>
      <p:pic>
        <p:nvPicPr>
          <p:cNvPr id="5"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26064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a:extLst>
              <a:ext uri="{FF2B5EF4-FFF2-40B4-BE49-F238E27FC236}">
                <a16:creationId xmlns:a16="http://schemas.microsoft.com/office/drawing/2014/main" id="{06736627-EA2F-4870-9485-1F58F305F306}"/>
              </a:ext>
            </a:extLst>
          </p:cNvPr>
          <p:cNvSpPr>
            <a:spLocks noGrp="1"/>
          </p:cNvSpPr>
          <p:nvPr>
            <p:ph type="title"/>
          </p:nvPr>
        </p:nvSpPr>
        <p:spPr>
          <a:xfrm>
            <a:off x="457200" y="704850"/>
            <a:ext cx="8229600" cy="779463"/>
          </a:xfrm>
        </p:spPr>
        <p:txBody>
          <a:bodyPr/>
          <a:lstStyle/>
          <a:p>
            <a:r>
              <a:rPr lang="en-GB" altLang="en-US">
                <a:latin typeface="Arial" panose="020B0604020202020204" pitchFamily="34" charset="0"/>
                <a:cs typeface="Arial" panose="020B0604020202020204" pitchFamily="34" charset="0"/>
              </a:rPr>
              <a:t>Repaying Student Loans</a:t>
            </a:r>
          </a:p>
        </p:txBody>
      </p:sp>
      <p:sp>
        <p:nvSpPr>
          <p:cNvPr id="4" name="Content Placeholder 3">
            <a:extLst>
              <a:ext uri="{FF2B5EF4-FFF2-40B4-BE49-F238E27FC236}">
                <a16:creationId xmlns:a16="http://schemas.microsoft.com/office/drawing/2014/main" id="{A83D7E0A-B164-4582-B9C2-7B28504C8D0E}"/>
              </a:ext>
            </a:extLst>
          </p:cNvPr>
          <p:cNvSpPr>
            <a:spLocks noGrp="1"/>
          </p:cNvSpPr>
          <p:nvPr>
            <p:ph idx="1"/>
          </p:nvPr>
        </p:nvSpPr>
        <p:spPr>
          <a:xfrm>
            <a:off x="395288" y="1557338"/>
            <a:ext cx="8229600" cy="4389437"/>
          </a:xfrm>
        </p:spPr>
        <p:txBody>
          <a:bodyPr/>
          <a:lstStyle/>
          <a:p>
            <a:r>
              <a:rPr lang="en-GB" altLang="en-US" sz="2000" dirty="0">
                <a:latin typeface="Arial" pitchFamily="34" charset="0"/>
                <a:cs typeface="Arial" pitchFamily="34" charset="0"/>
              </a:rPr>
              <a:t>No matter where you’re from in the UK, you only start repaying your Maintenance Loan from the </a:t>
            </a:r>
            <a:r>
              <a:rPr lang="en-GB" altLang="en-US" sz="2000" u="sng" dirty="0">
                <a:solidFill>
                  <a:schemeClr val="accent1"/>
                </a:solidFill>
                <a:latin typeface="Arial" pitchFamily="34" charset="0"/>
                <a:cs typeface="Arial" pitchFamily="34" charset="0"/>
              </a:rPr>
              <a:t>April after you’ve graduated</a:t>
            </a:r>
            <a:r>
              <a:rPr lang="en-GB" altLang="en-US" sz="2000" dirty="0">
                <a:latin typeface="Arial" pitchFamily="34" charset="0"/>
                <a:cs typeface="Arial" pitchFamily="34" charset="0"/>
              </a:rPr>
              <a:t>. And even then you’ll need to be earning over the repayment threshold for your type of loan.</a:t>
            </a:r>
          </a:p>
          <a:p>
            <a:pPr>
              <a:buFont typeface="Comic Sans MS" panose="030F0702030302020204" pitchFamily="66" charset="0"/>
              <a:buNone/>
            </a:pPr>
            <a:endParaRPr lang="en-GB" altLang="en-US" sz="2000" dirty="0">
              <a:latin typeface="Arial" pitchFamily="34" charset="0"/>
              <a:cs typeface="Arial" pitchFamily="34" charset="0"/>
            </a:endParaRPr>
          </a:p>
          <a:p>
            <a:pPr>
              <a:buFont typeface="Comic Sans MS" panose="030F0702030302020204" pitchFamily="66" charset="0"/>
              <a:buNone/>
            </a:pPr>
            <a:r>
              <a:rPr lang="en-GB" altLang="en-US" sz="2000" dirty="0">
                <a:latin typeface="Arial" pitchFamily="34" charset="0"/>
                <a:cs typeface="Arial" pitchFamily="34" charset="0"/>
              </a:rPr>
              <a:t>The current repayment thresholds for UK graduates are:</a:t>
            </a:r>
          </a:p>
          <a:p>
            <a:r>
              <a:rPr lang="en-GB" altLang="en-US" sz="2000" b="1" dirty="0">
                <a:latin typeface="Arial" pitchFamily="34" charset="0"/>
                <a:cs typeface="Arial" pitchFamily="34" charset="0"/>
              </a:rPr>
              <a:t>Students from England and Wales –</a:t>
            </a:r>
            <a:r>
              <a:rPr lang="en-GB" altLang="en-US" sz="2000" dirty="0">
                <a:latin typeface="Arial" pitchFamily="34" charset="0"/>
                <a:cs typeface="Arial" pitchFamily="34" charset="0"/>
              </a:rPr>
              <a:t> £27,295 a year (£2,274 a month or £524 a week) before tax</a:t>
            </a:r>
          </a:p>
          <a:p>
            <a:r>
              <a:rPr lang="en-GB" altLang="en-US" sz="2000" b="1" dirty="0">
                <a:latin typeface="Arial" pitchFamily="34" charset="0"/>
                <a:cs typeface="Arial" pitchFamily="34" charset="0"/>
              </a:rPr>
              <a:t>Students from Northern Ireland –</a:t>
            </a:r>
            <a:r>
              <a:rPr lang="en-GB" altLang="en-US" sz="2000" dirty="0">
                <a:latin typeface="Arial" pitchFamily="34" charset="0"/>
                <a:cs typeface="Arial" pitchFamily="34" charset="0"/>
              </a:rPr>
              <a:t> £20,195 (£1,682 a month, £388 a week) before tax</a:t>
            </a:r>
          </a:p>
          <a:p>
            <a:r>
              <a:rPr lang="en-GB" altLang="en-US" sz="2000" b="1" dirty="0">
                <a:latin typeface="Arial" pitchFamily="34" charset="0"/>
                <a:cs typeface="Arial" pitchFamily="34" charset="0"/>
              </a:rPr>
              <a:t>Students from Scotland – </a:t>
            </a:r>
            <a:r>
              <a:rPr lang="en-GB" altLang="en-US" sz="2000" dirty="0">
                <a:latin typeface="Arial" pitchFamily="34" charset="0"/>
                <a:cs typeface="Arial" pitchFamily="34" charset="0"/>
              </a:rPr>
              <a:t>£25,375 (£2,114 a month, £487 a week) before tax.</a:t>
            </a:r>
          </a:p>
          <a:p>
            <a:endParaRPr lang="en-GB" altLang="en-US" sz="2000" dirty="0"/>
          </a:p>
        </p:txBody>
      </p:sp>
      <p:pic>
        <p:nvPicPr>
          <p:cNvPr id="5"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2CCA849-9AEC-49AB-BE51-A8B283225296}"/>
              </a:ext>
            </a:extLst>
          </p:cNvPr>
          <p:cNvSpPr>
            <a:spLocks noGrp="1" noChangeArrowheads="1"/>
          </p:cNvSpPr>
          <p:nvPr>
            <p:ph type="title" idx="4294967295"/>
          </p:nvPr>
        </p:nvSpPr>
        <p:spPr>
          <a:xfrm>
            <a:off x="214313" y="428625"/>
            <a:ext cx="8729662" cy="941388"/>
          </a:xfrm>
        </p:spPr>
        <p:txBody>
          <a:bodyPr lIns="91440" rIns="91440" bIns="45720"/>
          <a:lstStyle/>
          <a:p>
            <a:pPr eaLnBrk="1" hangingPunct="1">
              <a:defRPr/>
            </a:pPr>
            <a:r>
              <a:rPr lang="en-GB" altLang="en-GB" sz="4600" dirty="0">
                <a:solidFill>
                  <a:srgbClr val="FF0000"/>
                </a:solidFill>
                <a:latin typeface="Arial" pitchFamily="34" charset="0"/>
                <a:cs typeface="Arial" pitchFamily="34" charset="0"/>
              </a:rPr>
              <a:t>Repayment </a:t>
            </a:r>
            <a:r>
              <a:rPr lang="en-GB" altLang="en-GB" sz="4600" dirty="0">
                <a:solidFill>
                  <a:schemeClr val="accent1">
                    <a:lumMod val="75000"/>
                  </a:schemeClr>
                </a:solidFill>
                <a:latin typeface="Arial" pitchFamily="34" charset="0"/>
                <a:cs typeface="Arial" pitchFamily="34" charset="0"/>
              </a:rPr>
              <a:t>of Loans</a:t>
            </a:r>
          </a:p>
        </p:txBody>
      </p:sp>
      <p:sp>
        <p:nvSpPr>
          <p:cNvPr id="18435" name="Rectangle 3">
            <a:extLst>
              <a:ext uri="{FF2B5EF4-FFF2-40B4-BE49-F238E27FC236}">
                <a16:creationId xmlns:a16="http://schemas.microsoft.com/office/drawing/2014/main" id="{CCEB4B98-7D90-412B-8798-DB67DBCA1C8E}"/>
              </a:ext>
            </a:extLst>
          </p:cNvPr>
          <p:cNvSpPr>
            <a:spLocks noGrp="1"/>
          </p:cNvSpPr>
          <p:nvPr>
            <p:ph type="body" idx="4294967295"/>
          </p:nvPr>
        </p:nvSpPr>
        <p:spPr>
          <a:xfrm>
            <a:off x="485775" y="1989138"/>
            <a:ext cx="8334375" cy="3527425"/>
          </a:xfrm>
        </p:spPr>
        <p:txBody>
          <a:bodyPr/>
          <a:lstStyle/>
          <a:p>
            <a:pPr marL="0" indent="0" eaLnBrk="1" hangingPunct="1">
              <a:buFont typeface="Comic Sans MS" panose="030F0702030302020204" pitchFamily="66" charset="0"/>
              <a:buNone/>
            </a:pPr>
            <a:endParaRPr lang="en-GB" altLang="en-GB"/>
          </a:p>
        </p:txBody>
      </p:sp>
      <p:sp>
        <p:nvSpPr>
          <p:cNvPr id="70660" name="Rectangle 6">
            <a:extLst>
              <a:ext uri="{FF2B5EF4-FFF2-40B4-BE49-F238E27FC236}">
                <a16:creationId xmlns:a16="http://schemas.microsoft.com/office/drawing/2014/main" id="{16DDFCF3-BC51-40E3-83E9-2EBF86F5A0CF}"/>
              </a:ext>
            </a:extLst>
          </p:cNvPr>
          <p:cNvSpPr>
            <a:spLocks noChangeArrowheads="1"/>
          </p:cNvSpPr>
          <p:nvPr/>
        </p:nvSpPr>
        <p:spPr bwMode="auto">
          <a:xfrm>
            <a:off x="0" y="2995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000000"/>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765874DB-BAAA-4D7A-992E-602A5BA9078F}"/>
              </a:ext>
            </a:extLst>
          </p:cNvPr>
          <p:cNvGraphicFramePr>
            <a:graphicFrameLocks noGrp="1"/>
          </p:cNvGraphicFramePr>
          <p:nvPr/>
        </p:nvGraphicFramePr>
        <p:xfrm>
          <a:off x="179388" y="1989138"/>
          <a:ext cx="8461374" cy="3881440"/>
        </p:xfrm>
        <a:graphic>
          <a:graphicData uri="http://schemas.openxmlformats.org/drawingml/2006/table">
            <a:tbl>
              <a:tblPr firstRow="1" bandRow="1">
                <a:tableStyleId>{5C22544A-7EE6-4342-B048-85BDC9FD1C3A}</a:tableStyleId>
              </a:tblPr>
              <a:tblGrid>
                <a:gridCol w="2820458">
                  <a:extLst>
                    <a:ext uri="{9D8B030D-6E8A-4147-A177-3AD203B41FA5}">
                      <a16:colId xmlns:a16="http://schemas.microsoft.com/office/drawing/2014/main" val="20000"/>
                    </a:ext>
                  </a:extLst>
                </a:gridCol>
                <a:gridCol w="2820458">
                  <a:extLst>
                    <a:ext uri="{9D8B030D-6E8A-4147-A177-3AD203B41FA5}">
                      <a16:colId xmlns:a16="http://schemas.microsoft.com/office/drawing/2014/main" val="20001"/>
                    </a:ext>
                  </a:extLst>
                </a:gridCol>
                <a:gridCol w="2820458">
                  <a:extLst>
                    <a:ext uri="{9D8B030D-6E8A-4147-A177-3AD203B41FA5}">
                      <a16:colId xmlns:a16="http://schemas.microsoft.com/office/drawing/2014/main" val="20002"/>
                    </a:ext>
                  </a:extLst>
                </a:gridCol>
              </a:tblGrid>
              <a:tr h="1066779">
                <a:tc>
                  <a:txBody>
                    <a:bodyPr/>
                    <a:lstStyle/>
                    <a:p>
                      <a:pPr algn="ctr"/>
                      <a:r>
                        <a:rPr lang="en-GB" sz="3200" dirty="0"/>
                        <a:t>Income </a:t>
                      </a:r>
                    </a:p>
                    <a:p>
                      <a:pPr algn="ctr"/>
                      <a:r>
                        <a:rPr lang="en-GB" sz="3200" dirty="0"/>
                        <a:t>(pre tax)</a:t>
                      </a:r>
                    </a:p>
                  </a:txBody>
                  <a:tcPr marL="91431" marR="91431" marT="45710" marB="45710"/>
                </a:tc>
                <a:tc>
                  <a:txBody>
                    <a:bodyPr/>
                    <a:lstStyle/>
                    <a:p>
                      <a:pPr algn="ctr"/>
                      <a:r>
                        <a:rPr lang="en-GB" sz="3200" dirty="0"/>
                        <a:t>Monthly Salary</a:t>
                      </a:r>
                    </a:p>
                  </a:txBody>
                  <a:tcPr marL="91431" marR="91431" marT="45710" marB="45710"/>
                </a:tc>
                <a:tc>
                  <a:txBody>
                    <a:bodyPr/>
                    <a:lstStyle/>
                    <a:p>
                      <a:pPr algn="ctr"/>
                      <a:r>
                        <a:rPr lang="en-GB" sz="3200" dirty="0"/>
                        <a:t>Monthly</a:t>
                      </a:r>
                    </a:p>
                    <a:p>
                      <a:pPr algn="ctr"/>
                      <a:r>
                        <a:rPr lang="en-GB" sz="3200" dirty="0"/>
                        <a:t>Repayment</a:t>
                      </a:r>
                    </a:p>
                  </a:txBody>
                  <a:tcPr marL="91431" marR="91431" marT="45710" marB="45710"/>
                </a:tc>
                <a:extLst>
                  <a:ext uri="{0D108BD9-81ED-4DB2-BD59-A6C34878D82A}">
                    <a16:rowId xmlns:a16="http://schemas.microsoft.com/office/drawing/2014/main" val="10000"/>
                  </a:ext>
                </a:extLst>
              </a:tr>
              <a:tr h="562932">
                <a:tc>
                  <a:txBody>
                    <a:bodyPr/>
                    <a:lstStyle/>
                    <a:p>
                      <a:pPr algn="r"/>
                      <a:r>
                        <a:rPr lang="en-GB" sz="2800" b="1" dirty="0"/>
                        <a:t>Up to £18,330</a:t>
                      </a:r>
                    </a:p>
                  </a:txBody>
                  <a:tcPr marL="91431" marR="91431" marT="45710" marB="45710"/>
                </a:tc>
                <a:tc>
                  <a:txBody>
                    <a:bodyPr/>
                    <a:lstStyle/>
                    <a:p>
                      <a:pPr algn="ctr"/>
                      <a:r>
                        <a:rPr lang="en-GB" sz="2800" b="1" dirty="0"/>
                        <a:t>£1,527</a:t>
                      </a:r>
                    </a:p>
                  </a:txBody>
                  <a:tcPr marL="91431" marR="91431" marT="45710" marB="45710"/>
                </a:tc>
                <a:tc>
                  <a:txBody>
                    <a:bodyPr/>
                    <a:lstStyle/>
                    <a:p>
                      <a:pPr algn="ctr"/>
                      <a:r>
                        <a:rPr lang="en-GB" sz="2800" b="1" dirty="0"/>
                        <a:t>£0</a:t>
                      </a:r>
                    </a:p>
                  </a:txBody>
                  <a:tcPr marL="91431" marR="91431" marT="45710" marB="45710"/>
                </a:tc>
                <a:extLst>
                  <a:ext uri="{0D108BD9-81ED-4DB2-BD59-A6C34878D82A}">
                    <a16:rowId xmlns:a16="http://schemas.microsoft.com/office/drawing/2014/main" val="10001"/>
                  </a:ext>
                </a:extLst>
              </a:tr>
              <a:tr h="562932">
                <a:tc>
                  <a:txBody>
                    <a:bodyPr/>
                    <a:lstStyle/>
                    <a:p>
                      <a:pPr algn="r"/>
                      <a:r>
                        <a:rPr lang="en-GB" sz="2800" b="1" dirty="0"/>
                        <a:t>£21,000</a:t>
                      </a:r>
                    </a:p>
                  </a:txBody>
                  <a:tcPr marL="91431" marR="91431" marT="45710" marB="45710"/>
                </a:tc>
                <a:tc>
                  <a:txBody>
                    <a:bodyPr/>
                    <a:lstStyle/>
                    <a:p>
                      <a:pPr algn="ctr"/>
                      <a:r>
                        <a:rPr lang="en-GB" sz="2800" b="1" dirty="0"/>
                        <a:t>£1,750</a:t>
                      </a:r>
                    </a:p>
                  </a:txBody>
                  <a:tcPr marL="91431" marR="91431" marT="45710" marB="45710"/>
                </a:tc>
                <a:tc>
                  <a:txBody>
                    <a:bodyPr/>
                    <a:lstStyle/>
                    <a:p>
                      <a:pPr algn="ctr"/>
                      <a:r>
                        <a:rPr lang="en-GB" sz="2800" b="1" dirty="0"/>
                        <a:t>£20</a:t>
                      </a:r>
                    </a:p>
                  </a:txBody>
                  <a:tcPr marL="91431" marR="91431" marT="45710" marB="45710"/>
                </a:tc>
                <a:extLst>
                  <a:ext uri="{0D108BD9-81ED-4DB2-BD59-A6C34878D82A}">
                    <a16:rowId xmlns:a16="http://schemas.microsoft.com/office/drawing/2014/main" val="10002"/>
                  </a:ext>
                </a:extLst>
              </a:tr>
              <a:tr h="562932">
                <a:tc>
                  <a:txBody>
                    <a:bodyPr/>
                    <a:lstStyle/>
                    <a:p>
                      <a:pPr algn="r"/>
                      <a:r>
                        <a:rPr lang="en-GB" sz="2800" b="1" dirty="0"/>
                        <a:t>£24,000</a:t>
                      </a:r>
                    </a:p>
                  </a:txBody>
                  <a:tcPr marL="91431" marR="91431" marT="45710" marB="45710"/>
                </a:tc>
                <a:tc>
                  <a:txBody>
                    <a:bodyPr/>
                    <a:lstStyle/>
                    <a:p>
                      <a:pPr algn="ctr"/>
                      <a:r>
                        <a:rPr lang="en-GB" sz="2800" b="1" dirty="0"/>
                        <a:t>£2,000</a:t>
                      </a:r>
                    </a:p>
                  </a:txBody>
                  <a:tcPr marL="91431" marR="91431" marT="45710" marB="45710"/>
                </a:tc>
                <a:tc>
                  <a:txBody>
                    <a:bodyPr/>
                    <a:lstStyle/>
                    <a:p>
                      <a:pPr algn="ctr"/>
                      <a:r>
                        <a:rPr lang="en-GB" sz="2800" b="1" dirty="0"/>
                        <a:t>£42</a:t>
                      </a:r>
                    </a:p>
                  </a:txBody>
                  <a:tcPr marL="91431" marR="91431" marT="45710" marB="45710"/>
                </a:tc>
                <a:extLst>
                  <a:ext uri="{0D108BD9-81ED-4DB2-BD59-A6C34878D82A}">
                    <a16:rowId xmlns:a16="http://schemas.microsoft.com/office/drawing/2014/main" val="10003"/>
                  </a:ext>
                </a:extLst>
              </a:tr>
              <a:tr h="562932">
                <a:tc>
                  <a:txBody>
                    <a:bodyPr/>
                    <a:lstStyle/>
                    <a:p>
                      <a:pPr algn="r"/>
                      <a:r>
                        <a:rPr lang="en-GB" sz="2800" b="1" dirty="0"/>
                        <a:t>£27,000</a:t>
                      </a:r>
                    </a:p>
                  </a:txBody>
                  <a:tcPr marL="91431" marR="91431" marT="45710" marB="45710"/>
                </a:tc>
                <a:tc>
                  <a:txBody>
                    <a:bodyPr/>
                    <a:lstStyle/>
                    <a:p>
                      <a:pPr algn="ctr"/>
                      <a:r>
                        <a:rPr lang="en-GB" sz="2800" b="1" dirty="0"/>
                        <a:t>£2,250</a:t>
                      </a:r>
                    </a:p>
                  </a:txBody>
                  <a:tcPr marL="91431" marR="91431" marT="45710" marB="45710"/>
                </a:tc>
                <a:tc>
                  <a:txBody>
                    <a:bodyPr/>
                    <a:lstStyle/>
                    <a:p>
                      <a:pPr algn="ctr"/>
                      <a:r>
                        <a:rPr lang="en-GB" sz="2800" b="1" dirty="0"/>
                        <a:t>£65</a:t>
                      </a:r>
                    </a:p>
                  </a:txBody>
                  <a:tcPr marL="91431" marR="91431" marT="45710" marB="45710"/>
                </a:tc>
                <a:extLst>
                  <a:ext uri="{0D108BD9-81ED-4DB2-BD59-A6C34878D82A}">
                    <a16:rowId xmlns:a16="http://schemas.microsoft.com/office/drawing/2014/main" val="10004"/>
                  </a:ext>
                </a:extLst>
              </a:tr>
              <a:tr h="562932">
                <a:tc>
                  <a:txBody>
                    <a:bodyPr/>
                    <a:lstStyle/>
                    <a:p>
                      <a:pPr algn="r"/>
                      <a:r>
                        <a:rPr lang="en-GB" sz="2800" b="1" dirty="0"/>
                        <a:t>£30,000</a:t>
                      </a:r>
                    </a:p>
                  </a:txBody>
                  <a:tcPr marL="91431" marR="91431" marT="45710" marB="45710"/>
                </a:tc>
                <a:tc>
                  <a:txBody>
                    <a:bodyPr/>
                    <a:lstStyle/>
                    <a:p>
                      <a:pPr algn="ctr"/>
                      <a:r>
                        <a:rPr lang="en-GB" sz="2800" b="1" dirty="0"/>
                        <a:t>£2,500</a:t>
                      </a:r>
                    </a:p>
                  </a:txBody>
                  <a:tcPr marL="91431" marR="91431" marT="45710" marB="45710"/>
                </a:tc>
                <a:tc>
                  <a:txBody>
                    <a:bodyPr/>
                    <a:lstStyle/>
                    <a:p>
                      <a:pPr algn="ctr"/>
                      <a:r>
                        <a:rPr lang="en-GB" sz="2800" b="1" dirty="0"/>
                        <a:t>£87</a:t>
                      </a:r>
                    </a:p>
                  </a:txBody>
                  <a:tcPr marL="91431" marR="91431" marT="45710" marB="45710"/>
                </a:tc>
                <a:extLst>
                  <a:ext uri="{0D108BD9-81ED-4DB2-BD59-A6C34878D82A}">
                    <a16:rowId xmlns:a16="http://schemas.microsoft.com/office/drawing/2014/main" val="10005"/>
                  </a:ext>
                </a:extLst>
              </a:tr>
            </a:tbl>
          </a:graphicData>
        </a:graphic>
      </p:graphicFrame>
      <p:pic>
        <p:nvPicPr>
          <p:cNvPr id="6"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BD9E58CA-626F-4585-942D-288E20276398}"/>
              </a:ext>
            </a:extLst>
          </p:cNvPr>
          <p:cNvSpPr>
            <a:spLocks noGrp="1"/>
          </p:cNvSpPr>
          <p:nvPr>
            <p:ph type="title"/>
          </p:nvPr>
        </p:nvSpPr>
        <p:spPr>
          <a:xfrm>
            <a:off x="611188" y="333375"/>
            <a:ext cx="8229600" cy="935038"/>
          </a:xfrm>
        </p:spPr>
        <p:txBody>
          <a:bodyPr/>
          <a:lstStyle/>
          <a:p>
            <a:pPr eaLnBrk="1" hangingPunct="1"/>
            <a:r>
              <a:rPr lang="en-GB" altLang="en-US" dirty="0">
                <a:latin typeface="Arial" pitchFamily="34" charset="0"/>
                <a:cs typeface="Arial" pitchFamily="34" charset="0"/>
              </a:rPr>
              <a:t>Useful Websites</a:t>
            </a:r>
          </a:p>
        </p:txBody>
      </p:sp>
      <p:sp>
        <p:nvSpPr>
          <p:cNvPr id="72707" name="Rectangle 4">
            <a:extLst>
              <a:ext uri="{FF2B5EF4-FFF2-40B4-BE49-F238E27FC236}">
                <a16:creationId xmlns:a16="http://schemas.microsoft.com/office/drawing/2014/main" id="{CB1B24B9-A05F-4691-BC64-436523B8670F}"/>
              </a:ext>
            </a:extLst>
          </p:cNvPr>
          <p:cNvSpPr>
            <a:spLocks noGrp="1"/>
          </p:cNvSpPr>
          <p:nvPr>
            <p:ph type="body" sz="half" idx="1"/>
          </p:nvPr>
        </p:nvSpPr>
        <p:spPr>
          <a:xfrm>
            <a:off x="457200" y="1905000"/>
            <a:ext cx="4033838" cy="4114800"/>
          </a:xfrm>
        </p:spPr>
        <p:txBody>
          <a:bodyPr/>
          <a:lstStyle/>
          <a:p>
            <a:pPr marL="520700" indent="-520700" eaLnBrk="1" hangingPunct="1">
              <a:lnSpc>
                <a:spcPct val="90000"/>
              </a:lnSpc>
              <a:buClr>
                <a:srgbClr val="0000FF"/>
              </a:buClr>
              <a:buFont typeface="Comic Sans MS" panose="030F0702030302020204" pitchFamily="66" charset="0"/>
              <a:buNone/>
              <a:tabLst>
                <a:tab pos="952500" algn="l"/>
                <a:tab pos="7035800" algn="l"/>
                <a:tab pos="7721600" algn="l"/>
              </a:tabLst>
            </a:pPr>
            <a:endParaRPr lang="en-GB" altLang="en-US" sz="3600">
              <a:solidFill>
                <a:srgbClr val="FF3300"/>
              </a:solidFill>
            </a:endParaRPr>
          </a:p>
          <a:p>
            <a:pPr marL="520700" indent="-520700" eaLnBrk="1" hangingPunct="1">
              <a:lnSpc>
                <a:spcPct val="90000"/>
              </a:lnSpc>
              <a:buClr>
                <a:srgbClr val="0000FF"/>
              </a:buClr>
              <a:buFont typeface="Comic Sans MS" panose="030F0702030302020204" pitchFamily="66" charset="0"/>
              <a:buNone/>
              <a:tabLst>
                <a:tab pos="952500" algn="l"/>
                <a:tab pos="7035800" algn="l"/>
                <a:tab pos="7721600" algn="l"/>
              </a:tabLst>
            </a:pPr>
            <a:endParaRPr lang="en-GB" altLang="en-US" sz="3600">
              <a:solidFill>
                <a:srgbClr val="FF3300"/>
              </a:solidFill>
            </a:endParaRPr>
          </a:p>
        </p:txBody>
      </p:sp>
      <p:sp>
        <p:nvSpPr>
          <p:cNvPr id="72708" name="Text Box 7">
            <a:extLst>
              <a:ext uri="{FF2B5EF4-FFF2-40B4-BE49-F238E27FC236}">
                <a16:creationId xmlns:a16="http://schemas.microsoft.com/office/drawing/2014/main" id="{774DA32B-5BC1-4997-94B1-0CD06768187C}"/>
              </a:ext>
            </a:extLst>
          </p:cNvPr>
          <p:cNvSpPr txBox="1">
            <a:spLocks noChangeArrowheads="1"/>
          </p:cNvSpPr>
          <p:nvPr/>
        </p:nvSpPr>
        <p:spPr bwMode="auto">
          <a:xfrm>
            <a:off x="1258888" y="1484313"/>
            <a:ext cx="4967287"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www.studentfinanceni.co.uk www.ucas.ac.uk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www.studentfinance-yourfuture.direct.gov.uk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www.moneysavingexpert.com</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www.student-support.co.uk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www.neelb.org.uk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www.slc.co.uk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www.delni.gov.uk</a:t>
            </a:r>
          </a:p>
          <a:p>
            <a:pPr eaLnBrk="1" hangingPunct="1">
              <a:spcBef>
                <a:spcPct val="20000"/>
              </a:spcBef>
              <a:buClr>
                <a:srgbClr val="0000FF"/>
              </a:buClr>
              <a:buFont typeface="Comic Sans MS" panose="030F0702030302020204" pitchFamily="66" charset="0"/>
              <a:buNone/>
            </a:pPr>
            <a:r>
              <a:rPr lang="en-GB" altLang="en-US" sz="2800" dirty="0">
                <a:solidFill>
                  <a:srgbClr val="000000"/>
                </a:solidFill>
                <a:latin typeface="Arial" pitchFamily="34" charset="0"/>
                <a:cs typeface="Arial" pitchFamily="34" charset="0"/>
              </a:rPr>
              <a:t>www.bbc.co.uk/education</a:t>
            </a:r>
            <a:endParaRPr lang="en-GB" altLang="en-US" sz="3200" dirty="0">
              <a:solidFill>
                <a:srgbClr val="000000"/>
              </a:solidFill>
              <a:latin typeface="Arial" pitchFamily="34" charset="0"/>
              <a:cs typeface="Arial" pitchFamily="34" charset="0"/>
            </a:endParaRPr>
          </a:p>
        </p:txBody>
      </p:sp>
      <p:pic>
        <p:nvPicPr>
          <p:cNvPr id="5"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891FAAB7-7180-4243-9CDF-371787134FD6}"/>
              </a:ext>
            </a:extLst>
          </p:cNvPr>
          <p:cNvSpPr>
            <a:spLocks noGrp="1"/>
          </p:cNvSpPr>
          <p:nvPr>
            <p:ph type="title" idx="4294967295"/>
          </p:nvPr>
        </p:nvSpPr>
        <p:spPr>
          <a:xfrm>
            <a:off x="611188" y="333375"/>
            <a:ext cx="8229600" cy="935038"/>
          </a:xfrm>
        </p:spPr>
        <p:txBody>
          <a:bodyPr/>
          <a:lstStyle/>
          <a:p>
            <a:pPr eaLnBrk="1" hangingPunct="1"/>
            <a:r>
              <a:rPr lang="en-GB" altLang="en-US" dirty="0">
                <a:latin typeface="Arial" pitchFamily="34" charset="0"/>
                <a:cs typeface="Arial" pitchFamily="34" charset="0"/>
              </a:rPr>
              <a:t>Useful Websites</a:t>
            </a:r>
          </a:p>
        </p:txBody>
      </p:sp>
      <p:sp>
        <p:nvSpPr>
          <p:cNvPr id="74755" name="Rectangle 4">
            <a:extLst>
              <a:ext uri="{FF2B5EF4-FFF2-40B4-BE49-F238E27FC236}">
                <a16:creationId xmlns:a16="http://schemas.microsoft.com/office/drawing/2014/main" id="{0F1AC37E-DB92-470B-BB08-A55656660E39}"/>
              </a:ext>
            </a:extLst>
          </p:cNvPr>
          <p:cNvSpPr>
            <a:spLocks noGrp="1"/>
          </p:cNvSpPr>
          <p:nvPr>
            <p:ph type="body" sz="half" idx="4294967295"/>
          </p:nvPr>
        </p:nvSpPr>
        <p:spPr>
          <a:xfrm>
            <a:off x="457200" y="1905000"/>
            <a:ext cx="4033838" cy="4114800"/>
          </a:xfrm>
        </p:spPr>
        <p:txBody>
          <a:bodyPr/>
          <a:lstStyle/>
          <a:p>
            <a:pPr marL="520700" indent="-520700" eaLnBrk="1" hangingPunct="1">
              <a:lnSpc>
                <a:spcPct val="90000"/>
              </a:lnSpc>
              <a:buClr>
                <a:srgbClr val="0000FF"/>
              </a:buClr>
              <a:buFont typeface="Comic Sans MS" panose="030F0702030302020204" pitchFamily="66" charset="0"/>
              <a:buNone/>
              <a:tabLst>
                <a:tab pos="952500" algn="l"/>
                <a:tab pos="7035800" algn="l"/>
                <a:tab pos="7721600" algn="l"/>
              </a:tabLst>
            </a:pPr>
            <a:endParaRPr lang="en-GB" altLang="en-US" sz="3600">
              <a:solidFill>
                <a:srgbClr val="FF3300"/>
              </a:solidFill>
            </a:endParaRPr>
          </a:p>
          <a:p>
            <a:pPr marL="520700" indent="-520700" eaLnBrk="1" hangingPunct="1">
              <a:lnSpc>
                <a:spcPct val="90000"/>
              </a:lnSpc>
              <a:buClr>
                <a:srgbClr val="0000FF"/>
              </a:buClr>
              <a:buFont typeface="Comic Sans MS" panose="030F0702030302020204" pitchFamily="66" charset="0"/>
              <a:buNone/>
              <a:tabLst>
                <a:tab pos="952500" algn="l"/>
                <a:tab pos="7035800" algn="l"/>
                <a:tab pos="7721600" algn="l"/>
              </a:tabLst>
            </a:pPr>
            <a:endParaRPr lang="en-GB" altLang="en-US" sz="3600">
              <a:solidFill>
                <a:srgbClr val="FF3300"/>
              </a:solidFill>
            </a:endParaRPr>
          </a:p>
        </p:txBody>
      </p:sp>
      <p:sp>
        <p:nvSpPr>
          <p:cNvPr id="74756" name="Text Box 7">
            <a:extLst>
              <a:ext uri="{FF2B5EF4-FFF2-40B4-BE49-F238E27FC236}">
                <a16:creationId xmlns:a16="http://schemas.microsoft.com/office/drawing/2014/main" id="{EE33CF81-FAAF-497B-AFC5-078E89BA3505}"/>
              </a:ext>
            </a:extLst>
          </p:cNvPr>
          <p:cNvSpPr txBox="1">
            <a:spLocks noChangeArrowheads="1"/>
          </p:cNvSpPr>
          <p:nvPr/>
        </p:nvSpPr>
        <p:spPr bwMode="auto">
          <a:xfrm>
            <a:off x="1258888" y="1484313"/>
            <a:ext cx="4967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rgbClr val="0000FF"/>
              </a:buClr>
              <a:buFont typeface="Comic Sans MS" panose="030F0702030302020204" pitchFamily="66" charset="0"/>
              <a:buNone/>
            </a:pPr>
            <a:r>
              <a:rPr lang="en-GB" altLang="en-US" sz="2800">
                <a:solidFill>
                  <a:srgbClr val="000000"/>
                </a:solidFill>
                <a:latin typeface="Comic Sans MS" panose="030F0702030302020204" pitchFamily="66" charset="0"/>
              </a:rPr>
              <a:t>www.studentfinanceni.co.uk</a:t>
            </a:r>
            <a:endParaRPr lang="en-GB" altLang="en-US" sz="3200">
              <a:solidFill>
                <a:srgbClr val="000000"/>
              </a:solidFill>
              <a:latin typeface="Comic Sans MS" panose="030F0702030302020204" pitchFamily="66" charset="0"/>
            </a:endParaRPr>
          </a:p>
        </p:txBody>
      </p:sp>
      <p:sp>
        <p:nvSpPr>
          <p:cNvPr id="74757" name="Oval 5">
            <a:extLst>
              <a:ext uri="{FF2B5EF4-FFF2-40B4-BE49-F238E27FC236}">
                <a16:creationId xmlns:a16="http://schemas.microsoft.com/office/drawing/2014/main" id="{15DBFF95-D9D6-4073-BD41-C87F6319845A}"/>
              </a:ext>
            </a:extLst>
          </p:cNvPr>
          <p:cNvSpPr>
            <a:spLocks noChangeArrowheads="1"/>
          </p:cNvSpPr>
          <p:nvPr/>
        </p:nvSpPr>
        <p:spPr bwMode="auto">
          <a:xfrm>
            <a:off x="1285875" y="1571625"/>
            <a:ext cx="4940300" cy="417513"/>
          </a:xfrm>
          <a:prstGeom prst="ellipse">
            <a:avLst/>
          </a:prstGeom>
          <a:solidFill>
            <a:srgbClr val="FFCC99">
              <a:alpha val="30196"/>
            </a:srgbClr>
          </a:solidFill>
          <a:ln w="9525">
            <a:solidFill>
              <a:srgbClr val="FF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000000"/>
              </a:solidFill>
            </a:endParaRPr>
          </a:p>
        </p:txBody>
      </p:sp>
      <p:pic>
        <p:nvPicPr>
          <p:cNvPr id="74758" name="Picture 2">
            <a:extLst>
              <a:ext uri="{FF2B5EF4-FFF2-40B4-BE49-F238E27FC236}">
                <a16:creationId xmlns:a16="http://schemas.microsoft.com/office/drawing/2014/main" id="{1156F78D-DB69-490B-92CB-7193E4C00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2447925"/>
            <a:ext cx="55181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8F38EA4-7B5D-4580-B757-FFB0DC972F73}"/>
              </a:ext>
            </a:extLst>
          </p:cNvPr>
          <p:cNvSpPr/>
          <p:nvPr/>
        </p:nvSpPr>
        <p:spPr>
          <a:xfrm>
            <a:off x="2916238" y="5084763"/>
            <a:ext cx="2303462" cy="2889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a:solidFill>
                <a:prstClr val="white"/>
              </a:solidFill>
            </a:endParaRPr>
          </a:p>
        </p:txBody>
      </p:sp>
      <p:pic>
        <p:nvPicPr>
          <p:cNvPr id="8" name="Picture 19">
            <a:extLst>
              <a:ext uri="{FF2B5EF4-FFF2-40B4-BE49-F238E27FC236}">
                <a16:creationId xmlns:a16="http://schemas.microsoft.com/office/drawing/2014/main" id="{2E55E37D-A59A-4D1E-ACFD-8EB4B3DA8F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20688"/>
            <a:ext cx="1079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rest">
            <a:extLst>
              <a:ext uri="{FF2B5EF4-FFF2-40B4-BE49-F238E27FC236}">
                <a16:creationId xmlns:a16="http://schemas.microsoft.com/office/drawing/2014/main" id="{A77929F3-4431-4F92-B994-6FA9189015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7">
            <a:extLst>
              <a:ext uri="{FF2B5EF4-FFF2-40B4-BE49-F238E27FC236}">
                <a16:creationId xmlns:a16="http://schemas.microsoft.com/office/drawing/2014/main" id="{AD955D1A-D560-4CCC-A7B6-57CFA1142D99}"/>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Year 13 AS Exams</a:t>
            </a:r>
            <a:endParaRPr lang="en-US" altLang="en-US" dirty="0">
              <a:latin typeface="Arial" pitchFamily="34" charset="0"/>
              <a:cs typeface="Arial" pitchFamily="34" charset="0"/>
            </a:endParaRPr>
          </a:p>
        </p:txBody>
      </p:sp>
      <p:sp>
        <p:nvSpPr>
          <p:cNvPr id="12295" name="Rectangle 8">
            <a:extLst>
              <a:ext uri="{FF2B5EF4-FFF2-40B4-BE49-F238E27FC236}">
                <a16:creationId xmlns:a16="http://schemas.microsoft.com/office/drawing/2014/main" id="{49F1E7CF-8078-433B-BFFF-1D402F67FB60}"/>
              </a:ext>
            </a:extLst>
          </p:cNvPr>
          <p:cNvSpPr>
            <a:spLocks noChangeArrowheads="1"/>
          </p:cNvSpPr>
          <p:nvPr/>
        </p:nvSpPr>
        <p:spPr bwMode="auto">
          <a:xfrm>
            <a:off x="642938" y="1571624"/>
            <a:ext cx="8072437" cy="4449663"/>
          </a:xfrm>
          <a:prstGeom prst="rect">
            <a:avLst/>
          </a:prstGeom>
          <a:noFill/>
          <a:ln w="9525">
            <a:noFill/>
            <a:miter lim="800000"/>
            <a:headEnd/>
            <a:tailEnd/>
          </a:ln>
        </p:spPr>
        <p:txBody>
          <a:bodyPr/>
          <a:lstStyle/>
          <a:p>
            <a:pPr marL="441325" indent="-441325" eaLnBrk="1" hangingPunct="1">
              <a:buFont typeface="Arial" pitchFamily="34" charset="0"/>
              <a:buChar char="•"/>
              <a:defRPr/>
            </a:pPr>
            <a:endParaRPr lang="en-GB" sz="1100" dirty="0">
              <a:solidFill>
                <a:schemeClr val="accent2"/>
              </a:solidFill>
              <a:latin typeface="Comic Sans MS" pitchFamily="66" charset="0"/>
            </a:endParaRPr>
          </a:p>
          <a:p>
            <a:pPr marL="441325" indent="-441325" eaLnBrk="1" hangingPunct="1">
              <a:buFont typeface="Arial" pitchFamily="34" charset="0"/>
              <a:buChar char="•"/>
              <a:defRPr/>
            </a:pPr>
            <a:r>
              <a:rPr lang="en-GB" sz="3600" dirty="0">
                <a:solidFill>
                  <a:schemeClr val="accent2"/>
                </a:solidFill>
                <a:latin typeface="Arial" pitchFamily="34" charset="0"/>
                <a:cs typeface="Arial" pitchFamily="34" charset="0"/>
              </a:rPr>
              <a:t>June 2026 – sit all units/modules in each subjects </a:t>
            </a:r>
            <a:r>
              <a:rPr lang="en-GB" sz="1800" dirty="0">
                <a:solidFill>
                  <a:schemeClr val="accent2"/>
                </a:solidFill>
                <a:latin typeface="Arial" pitchFamily="34" charset="0"/>
                <a:cs typeface="Arial" pitchFamily="34" charset="0"/>
              </a:rPr>
              <a:t>(See P.7&amp;8)</a:t>
            </a:r>
          </a:p>
          <a:p>
            <a:pPr marL="441325" indent="-441325" eaLnBrk="1" hangingPunct="1">
              <a:buFont typeface="Arial" pitchFamily="34" charset="0"/>
              <a:buChar char="•"/>
              <a:defRPr/>
            </a:pPr>
            <a:endParaRPr lang="en-GB" sz="1100" dirty="0">
              <a:solidFill>
                <a:schemeClr val="accent2"/>
              </a:solidFill>
              <a:latin typeface="Arial" pitchFamily="34" charset="0"/>
              <a:cs typeface="Arial" pitchFamily="34" charset="0"/>
            </a:endParaRPr>
          </a:p>
          <a:p>
            <a:pPr marL="441325" indent="-441325" eaLnBrk="1" hangingPunct="1">
              <a:buFont typeface="Arial" pitchFamily="34" charset="0"/>
              <a:buChar char="•"/>
              <a:defRPr/>
            </a:pPr>
            <a:r>
              <a:rPr lang="en-GB" sz="3600" dirty="0">
                <a:solidFill>
                  <a:schemeClr val="accent2"/>
                </a:solidFill>
                <a:latin typeface="Arial" pitchFamily="34" charset="0"/>
                <a:cs typeface="Arial" pitchFamily="34" charset="0"/>
              </a:rPr>
              <a:t>13 August 2026– AS results</a:t>
            </a:r>
          </a:p>
          <a:p>
            <a:pPr marL="441325" indent="-441325" eaLnBrk="1" hangingPunct="1">
              <a:buFont typeface="Arial" pitchFamily="34" charset="0"/>
              <a:buChar char="•"/>
              <a:defRPr/>
            </a:pPr>
            <a:endParaRPr lang="en-GB" sz="1100" dirty="0">
              <a:solidFill>
                <a:schemeClr val="accent2"/>
              </a:solidFill>
              <a:latin typeface="Arial" pitchFamily="34" charset="0"/>
              <a:cs typeface="Arial" pitchFamily="34" charset="0"/>
            </a:endParaRPr>
          </a:p>
          <a:p>
            <a:pPr marL="441325" indent="-441325" eaLnBrk="1" hangingPunct="1">
              <a:buFont typeface="Arial" pitchFamily="34" charset="0"/>
              <a:buChar char="•"/>
              <a:defRPr/>
            </a:pPr>
            <a:r>
              <a:rPr lang="en-GB" sz="3600" dirty="0">
                <a:solidFill>
                  <a:schemeClr val="accent2"/>
                </a:solidFill>
                <a:latin typeface="Arial" pitchFamily="34" charset="0"/>
                <a:cs typeface="Arial" pitchFamily="34" charset="0"/>
              </a:rPr>
              <a:t>June 2027 – only opportunity for 			          AS re-sits</a:t>
            </a:r>
          </a:p>
          <a:p>
            <a:pPr>
              <a:spcBef>
                <a:spcPct val="20000"/>
              </a:spcBef>
              <a:buFont typeface="Arial" pitchFamily="34" charset="0"/>
              <a:buChar char="•"/>
              <a:defRPr/>
            </a:pPr>
            <a:endParaRPr lang="en-US" sz="3200" dirty="0">
              <a:solidFill>
                <a:schemeClr val="accent2"/>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rest">
            <a:extLst>
              <a:ext uri="{FF2B5EF4-FFF2-40B4-BE49-F238E27FC236}">
                <a16:creationId xmlns:a16="http://schemas.microsoft.com/office/drawing/2014/main" id="{258A3E7D-1B3D-453A-8B71-CC745357F1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a:extLst>
              <a:ext uri="{FF2B5EF4-FFF2-40B4-BE49-F238E27FC236}">
                <a16:creationId xmlns:a16="http://schemas.microsoft.com/office/drawing/2014/main" id="{D18365B0-A238-47DD-B9A1-1FCCE5DD3024}"/>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Year 14 A2 Exams</a:t>
            </a:r>
            <a:endParaRPr lang="en-US" altLang="en-US" dirty="0">
              <a:latin typeface="Arial" pitchFamily="34" charset="0"/>
              <a:cs typeface="Arial" pitchFamily="34" charset="0"/>
            </a:endParaRPr>
          </a:p>
        </p:txBody>
      </p:sp>
      <p:sp>
        <p:nvSpPr>
          <p:cNvPr id="21510" name="Rectangle 8">
            <a:extLst>
              <a:ext uri="{FF2B5EF4-FFF2-40B4-BE49-F238E27FC236}">
                <a16:creationId xmlns:a16="http://schemas.microsoft.com/office/drawing/2014/main" id="{B4750012-824A-4A7F-BAD6-28C0CA53FE33}"/>
              </a:ext>
            </a:extLst>
          </p:cNvPr>
          <p:cNvSpPr>
            <a:spLocks noChangeArrowheads="1"/>
          </p:cNvSpPr>
          <p:nvPr/>
        </p:nvSpPr>
        <p:spPr bwMode="auto">
          <a:xfrm>
            <a:off x="642938" y="1571625"/>
            <a:ext cx="80724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1325" indent="-441325">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pPr>
            <a:endParaRPr lang="en-GB" altLang="en-US" sz="1100" dirty="0">
              <a:solidFill>
                <a:schemeClr val="accent2"/>
              </a:solidFill>
            </a:endParaRPr>
          </a:p>
          <a:p>
            <a:pPr eaLnBrk="1" hangingPunct="1">
              <a:spcBef>
                <a:spcPct val="0"/>
              </a:spcBef>
            </a:pPr>
            <a:r>
              <a:rPr lang="en-GB" altLang="en-US" sz="3600" dirty="0">
                <a:solidFill>
                  <a:schemeClr val="accent2"/>
                </a:solidFill>
                <a:latin typeface="Arial" pitchFamily="34" charset="0"/>
                <a:cs typeface="Arial" pitchFamily="34" charset="0"/>
              </a:rPr>
              <a:t>June 2027 – sit all modules in all subjects</a:t>
            </a:r>
          </a:p>
          <a:p>
            <a:pPr eaLnBrk="1" hangingPunct="1">
              <a:spcBef>
                <a:spcPct val="0"/>
              </a:spcBef>
            </a:pPr>
            <a:endParaRPr lang="en-GB" altLang="en-US" sz="1100" dirty="0">
              <a:solidFill>
                <a:schemeClr val="accent2"/>
              </a:solidFill>
              <a:latin typeface="Arial" pitchFamily="34" charset="0"/>
              <a:cs typeface="Arial" pitchFamily="34" charset="0"/>
            </a:endParaRPr>
          </a:p>
          <a:p>
            <a:pPr eaLnBrk="1" hangingPunct="1">
              <a:spcBef>
                <a:spcPct val="0"/>
              </a:spcBef>
            </a:pPr>
            <a:r>
              <a:rPr lang="en-GB" altLang="en-US" sz="3600" dirty="0">
                <a:solidFill>
                  <a:schemeClr val="accent2"/>
                </a:solidFill>
                <a:latin typeface="Arial" pitchFamily="34" charset="0"/>
                <a:cs typeface="Arial" pitchFamily="34" charset="0"/>
              </a:rPr>
              <a:t>August 2027 – A2 results</a:t>
            </a:r>
          </a:p>
          <a:p>
            <a:pPr eaLnBrk="1" hangingPunct="1">
              <a:spcBef>
                <a:spcPct val="0"/>
              </a:spcBef>
            </a:pPr>
            <a:endParaRPr lang="en-GB" altLang="en-US" sz="1100"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rest">
            <a:extLst>
              <a:ext uri="{FF2B5EF4-FFF2-40B4-BE49-F238E27FC236}">
                <a16:creationId xmlns:a16="http://schemas.microsoft.com/office/drawing/2014/main" id="{E7593CB4-E4C2-42F3-B491-017748F1EB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a:extLst>
              <a:ext uri="{FF2B5EF4-FFF2-40B4-BE49-F238E27FC236}">
                <a16:creationId xmlns:a16="http://schemas.microsoft.com/office/drawing/2014/main" id="{E3322E98-1F3E-4ED2-95AE-5B951B54A786}"/>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AS and A-level Structure</a:t>
            </a:r>
            <a:endParaRPr lang="en-US" altLang="en-US" dirty="0">
              <a:latin typeface="Arial" pitchFamily="34" charset="0"/>
              <a:cs typeface="Arial" pitchFamily="34" charset="0"/>
            </a:endParaRPr>
          </a:p>
        </p:txBody>
      </p:sp>
      <p:graphicFrame>
        <p:nvGraphicFramePr>
          <p:cNvPr id="7" name="Group 112">
            <a:extLst>
              <a:ext uri="{FF2B5EF4-FFF2-40B4-BE49-F238E27FC236}">
                <a16:creationId xmlns:a16="http://schemas.microsoft.com/office/drawing/2014/main" id="{4476A102-995F-43C3-B67A-55031903299E}"/>
              </a:ext>
            </a:extLst>
          </p:cNvPr>
          <p:cNvGraphicFramePr>
            <a:graphicFrameLocks/>
          </p:cNvGraphicFramePr>
          <p:nvPr>
            <p:extLst>
              <p:ext uri="{D42A27DB-BD31-4B8C-83A1-F6EECF244321}">
                <p14:modId xmlns:p14="http://schemas.microsoft.com/office/powerpoint/2010/main" val="3797660784"/>
              </p:ext>
            </p:extLst>
          </p:nvPr>
        </p:nvGraphicFramePr>
        <p:xfrm>
          <a:off x="714375" y="1500188"/>
          <a:ext cx="7312025" cy="4848225"/>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7212">
                  <a:extLst>
                    <a:ext uri="{9D8B030D-6E8A-4147-A177-3AD203B41FA5}">
                      <a16:colId xmlns:a16="http://schemas.microsoft.com/office/drawing/2014/main" val="20002"/>
                    </a:ext>
                  </a:extLst>
                </a:gridCol>
                <a:gridCol w="1827213">
                  <a:extLst>
                    <a:ext uri="{9D8B030D-6E8A-4147-A177-3AD203B41FA5}">
                      <a16:colId xmlns:a16="http://schemas.microsoft.com/office/drawing/2014/main" val="20003"/>
                    </a:ext>
                  </a:extLst>
                </a:gridCol>
              </a:tblGrid>
              <a:tr h="6858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1" i="0" u="none" strike="noStrike" cap="none" normalizeH="0" baseline="0" dirty="0">
                          <a:ln>
                            <a:noFill/>
                          </a:ln>
                          <a:solidFill>
                            <a:schemeClr val="tx1"/>
                          </a:solidFill>
                          <a:effectLst/>
                          <a:latin typeface="Arial" pitchFamily="34" charset="0"/>
                          <a:cs typeface="Arial" pitchFamily="34" charset="0"/>
                        </a:rPr>
                        <a:t>CCEA Year 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1" i="0" u="none" strike="noStrike" cap="none" normalizeH="0" baseline="0" dirty="0">
                          <a:ln>
                            <a:noFill/>
                          </a:ln>
                          <a:solidFill>
                            <a:schemeClr val="tx1"/>
                          </a:solidFill>
                          <a:effectLst/>
                          <a:latin typeface="Arial" pitchFamily="34" charset="0"/>
                          <a:cs typeface="Arial" pitchFamily="34" charset="0"/>
                        </a:rPr>
                        <a:t>CCEA Year 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1531044">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 grade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Total AS score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3600" b="0" i="0" u="none" strike="noStrike" cap="none" normalizeH="0" baseline="0" dirty="0">
                          <a:ln>
                            <a:noFill/>
                          </a:ln>
                          <a:solidFill>
                            <a:schemeClr val="tx1"/>
                          </a:solidFill>
                          <a:effectLst/>
                          <a:latin typeface="Arial" pitchFamily="34" charset="0"/>
                          <a:cs typeface="Arial" pitchFamily="34" charset="0"/>
                        </a:rPr>
                        <a:t>Final A-Level Grade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3006">
                <a:tc vMerge="1">
                  <a:txBody>
                    <a:bodyPr/>
                    <a:lstStyle/>
                    <a:p>
                      <a:endParaRPr lang="en-GB"/>
                    </a:p>
                  </a:txBody>
                  <a:tcPr/>
                </a:tc>
                <a:tc vMerge="1">
                  <a:txBody>
                    <a:bodyPr/>
                    <a:lstStyle/>
                    <a:p>
                      <a:endParaRPr lang="en-GB"/>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A2-1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A2-2</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22383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rest">
            <a:extLst>
              <a:ext uri="{FF2B5EF4-FFF2-40B4-BE49-F238E27FC236}">
                <a16:creationId xmlns:a16="http://schemas.microsoft.com/office/drawing/2014/main" id="{290CC373-07F1-496E-8AEF-287E02675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100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a:extLst>
              <a:ext uri="{FF2B5EF4-FFF2-40B4-BE49-F238E27FC236}">
                <a16:creationId xmlns:a16="http://schemas.microsoft.com/office/drawing/2014/main" id="{BFA22888-49A6-4A76-8C31-801A914CC4CC}"/>
              </a:ext>
            </a:extLst>
          </p:cNvPr>
          <p:cNvSpPr>
            <a:spLocks noGrp="1" noChangeArrowheads="1"/>
          </p:cNvSpPr>
          <p:nvPr>
            <p:ph type="ctrTitle"/>
          </p:nvPr>
        </p:nvSpPr>
        <p:spPr>
          <a:xfrm>
            <a:off x="357188" y="357188"/>
            <a:ext cx="6983412" cy="1143000"/>
          </a:xfrm>
        </p:spPr>
        <p:txBody>
          <a:bodyPr/>
          <a:lstStyle/>
          <a:p>
            <a:r>
              <a:rPr lang="en-GB" altLang="en-US" dirty="0">
                <a:latin typeface="Arial" pitchFamily="34" charset="0"/>
                <a:cs typeface="Arial" pitchFamily="34" charset="0"/>
              </a:rPr>
              <a:t>AS and A-level Structure</a:t>
            </a:r>
            <a:endParaRPr lang="en-US" altLang="en-US" dirty="0">
              <a:latin typeface="Arial" pitchFamily="34" charset="0"/>
              <a:cs typeface="Arial" pitchFamily="34" charset="0"/>
            </a:endParaRPr>
          </a:p>
        </p:txBody>
      </p:sp>
      <p:graphicFrame>
        <p:nvGraphicFramePr>
          <p:cNvPr id="7" name="Group 112">
            <a:extLst>
              <a:ext uri="{FF2B5EF4-FFF2-40B4-BE49-F238E27FC236}">
                <a16:creationId xmlns:a16="http://schemas.microsoft.com/office/drawing/2014/main" id="{001B449B-F273-4E1B-9966-41E7DAEF5039}"/>
              </a:ext>
            </a:extLst>
          </p:cNvPr>
          <p:cNvGraphicFramePr>
            <a:graphicFrameLocks/>
          </p:cNvGraphicFramePr>
          <p:nvPr>
            <p:extLst>
              <p:ext uri="{D42A27DB-BD31-4B8C-83A1-F6EECF244321}">
                <p14:modId xmlns:p14="http://schemas.microsoft.com/office/powerpoint/2010/main" val="2318637182"/>
              </p:ext>
            </p:extLst>
          </p:nvPr>
        </p:nvGraphicFramePr>
        <p:xfrm>
          <a:off x="714375" y="1500188"/>
          <a:ext cx="7312025" cy="4848225"/>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7212">
                  <a:extLst>
                    <a:ext uri="{9D8B030D-6E8A-4147-A177-3AD203B41FA5}">
                      <a16:colId xmlns:a16="http://schemas.microsoft.com/office/drawing/2014/main" val="20002"/>
                    </a:ext>
                  </a:extLst>
                </a:gridCol>
                <a:gridCol w="1827213">
                  <a:extLst>
                    <a:ext uri="{9D8B030D-6E8A-4147-A177-3AD203B41FA5}">
                      <a16:colId xmlns:a16="http://schemas.microsoft.com/office/drawing/2014/main" val="20003"/>
                    </a:ext>
                  </a:extLst>
                </a:gridCol>
              </a:tblGrid>
              <a:tr h="6858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800" b="0" i="0" u="none" strike="noStrike" cap="none" normalizeH="0" baseline="0" dirty="0">
                          <a:ln>
                            <a:noFill/>
                          </a:ln>
                          <a:solidFill>
                            <a:schemeClr val="tx1"/>
                          </a:solidFill>
                          <a:effectLst/>
                          <a:latin typeface="Arial" pitchFamily="34" charset="0"/>
                          <a:cs typeface="Arial" pitchFamily="34" charset="0"/>
                        </a:rPr>
                        <a:t>Year 13 </a:t>
                      </a:r>
                      <a:r>
                        <a:rPr kumimoji="0" lang="en-GB" sz="2500" b="0" i="0" u="none" strike="noStrike" cap="none" normalizeH="0" baseline="0" dirty="0">
                          <a:ln>
                            <a:noFill/>
                          </a:ln>
                          <a:solidFill>
                            <a:schemeClr val="tx1"/>
                          </a:solidFill>
                          <a:effectLst/>
                          <a:latin typeface="Arial" pitchFamily="34" charset="0"/>
                          <a:cs typeface="Arial" pitchFamily="34" charset="0"/>
                        </a:rPr>
                        <a:t>- </a:t>
                      </a:r>
                      <a:r>
                        <a:rPr kumimoji="0" lang="en-GB" sz="2000" b="0" i="0" u="none" strike="noStrike" cap="none" normalizeH="0" baseline="0" dirty="0" err="1">
                          <a:ln>
                            <a:noFill/>
                          </a:ln>
                          <a:solidFill>
                            <a:schemeClr val="accent6"/>
                          </a:solidFill>
                          <a:effectLst/>
                          <a:latin typeface="Arial" pitchFamily="34" charset="0"/>
                          <a:cs typeface="Arial" pitchFamily="34" charset="0"/>
                        </a:rPr>
                        <a:t>Edexcel</a:t>
                      </a:r>
                      <a:endParaRPr kumimoji="0" lang="en-GB" sz="2500" b="0" i="0" u="none" strike="noStrike" cap="none" normalizeH="0" baseline="0" dirty="0">
                        <a:ln>
                          <a:noFill/>
                        </a:ln>
                        <a:solidFill>
                          <a:schemeClr val="accent6"/>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800" b="0" i="0" u="none" strike="noStrike" cap="none" normalizeH="0" baseline="0" dirty="0">
                          <a:ln>
                            <a:noFill/>
                          </a:ln>
                          <a:solidFill>
                            <a:schemeClr val="tx1"/>
                          </a:solidFill>
                          <a:effectLst/>
                          <a:latin typeface="Arial" pitchFamily="34" charset="0"/>
                          <a:cs typeface="Arial" pitchFamily="34" charset="0"/>
                        </a:rPr>
                        <a:t>Year 14</a:t>
                      </a:r>
                      <a:r>
                        <a:rPr kumimoji="0" lang="en-GB" sz="2500" b="0" i="0" u="none" strike="noStrike" cap="none" normalizeH="0" baseline="0" dirty="0">
                          <a:ln>
                            <a:noFill/>
                          </a:ln>
                          <a:solidFill>
                            <a:schemeClr val="tx1"/>
                          </a:solidFill>
                          <a:effectLst/>
                          <a:latin typeface="Arial" pitchFamily="34" charset="0"/>
                          <a:cs typeface="Arial" pitchFamily="34" charset="0"/>
                        </a:rPr>
                        <a:t> – </a:t>
                      </a:r>
                      <a:r>
                        <a:rPr kumimoji="0" lang="en-GB" sz="2000" b="0" i="0" u="none" strike="noStrike" cap="none" normalizeH="0" baseline="0" dirty="0" err="1">
                          <a:ln>
                            <a:noFill/>
                          </a:ln>
                          <a:solidFill>
                            <a:schemeClr val="accent6"/>
                          </a:solidFill>
                          <a:effectLst/>
                          <a:latin typeface="Arial" pitchFamily="34" charset="0"/>
                          <a:cs typeface="Arial" pitchFamily="34" charset="0"/>
                        </a:rPr>
                        <a:t>Edexcel</a:t>
                      </a:r>
                      <a:endParaRPr kumimoji="0" lang="en-GB" sz="2400" b="0" i="0" u="none" strike="noStrike" cap="none" normalizeH="0" baseline="0" dirty="0">
                        <a:ln>
                          <a:noFill/>
                        </a:ln>
                        <a:solidFill>
                          <a:schemeClr val="accent6"/>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1531044">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800" b="0" i="0" u="none" strike="noStrike" cap="none" normalizeH="0" baseline="0" dirty="0">
                          <a:ln>
                            <a:noFill/>
                          </a:ln>
                          <a:solidFill>
                            <a:schemeClr val="tx1"/>
                          </a:solidFill>
                          <a:effectLst/>
                          <a:latin typeface="Arial" pitchFamily="34" charset="0"/>
                          <a:cs typeface="Arial" pitchFamily="34" charset="0"/>
                        </a:rPr>
                        <a:t>AS grade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&amp;</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3600" b="0" i="0" u="none" strike="noStrike" cap="none" normalizeH="0" baseline="0" dirty="0">
                          <a:ln>
                            <a:noFill/>
                          </a:ln>
                          <a:solidFill>
                            <a:schemeClr val="tx1"/>
                          </a:solidFill>
                          <a:effectLst/>
                          <a:latin typeface="Arial" pitchFamily="34" charset="0"/>
                          <a:cs typeface="Arial" pitchFamily="34" charset="0"/>
                        </a:rPr>
                        <a:t>A-Level grade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393006">
                <a:tc vMerge="1">
                  <a:txBody>
                    <a:bodyPr/>
                    <a:lstStyle/>
                    <a:p>
                      <a:endParaRPr lang="en-GB"/>
                    </a:p>
                  </a:txBody>
                  <a:tcPr/>
                </a:tc>
                <a:tc vMerge="1">
                  <a:txBody>
                    <a:bodyPr/>
                    <a:lstStyle/>
                    <a:p>
                      <a:endParaRPr lang="en-GB"/>
                    </a:p>
                  </a:txBody>
                  <a:tcPr/>
                </a:tc>
                <a:tc>
                  <a:txBody>
                    <a:bodyPr/>
                    <a:lstStyle/>
                    <a:p>
                      <a:endParaRPr lang="en-GB"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vMerge="1">
                  <a:txBody>
                    <a:bodyPr/>
                    <a:lstStyle/>
                    <a:p>
                      <a:endParaRPr lang="en-GB"/>
                    </a:p>
                  </a:txBody>
                  <a:tcPr/>
                </a:tc>
                <a:extLst>
                  <a:ext uri="{0D108BD9-81ED-4DB2-BD59-A6C34878D82A}">
                    <a16:rowId xmlns:a16="http://schemas.microsoft.com/office/drawing/2014/main" val="10002"/>
                  </a:ext>
                </a:extLst>
              </a:tr>
              <a:tr h="22383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AS2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GB" sz="2500" b="0" i="0" u="none" strike="noStrike" cap="none" normalizeH="0" baseline="0" dirty="0">
                          <a:ln>
                            <a:noFill/>
                          </a:ln>
                          <a:solidFill>
                            <a:schemeClr val="tx1"/>
                          </a:solidFill>
                          <a:effectLst/>
                          <a:latin typeface="Arial" pitchFamily="34" charset="0"/>
                          <a:cs typeface="Arial" pitchFamily="34" charset="0"/>
                        </a:rPr>
                        <a:t>A2 – 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GB" sz="2500" b="0" i="0" u="none" strike="noStrike" cap="none" normalizeH="0" baseline="0" dirty="0">
                          <a:ln>
                            <a:noFill/>
                          </a:ln>
                          <a:solidFill>
                            <a:schemeClr val="tx1"/>
                          </a:solidFill>
                          <a:effectLst/>
                          <a:latin typeface="Arial" pitchFamily="34" charset="0"/>
                          <a:cs typeface="Arial" pitchFamily="34" charset="0"/>
                        </a:rPr>
                        <a:t>&amp;</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500" b="0" i="0" u="none" strike="noStrike" cap="none" normalizeH="0" baseline="0" dirty="0">
                          <a:ln>
                            <a:noFill/>
                          </a:ln>
                          <a:solidFill>
                            <a:schemeClr val="tx1"/>
                          </a:solidFill>
                          <a:effectLst/>
                          <a:latin typeface="Arial" pitchFamily="34" charset="0"/>
                          <a:cs typeface="Arial" pitchFamily="34" charset="0"/>
                        </a:rPr>
                        <a:t>A2 – 2</a:t>
                      </a:r>
                    </a:p>
                  </a:txBody>
                  <a:tcPr anchor="ctr" horzOverflow="overflow">
                    <a:lnT w="28575" cap="flat" cmpd="sng" algn="ctr">
                      <a:solidFill>
                        <a:schemeClr val="tx1"/>
                      </a:solidFill>
                      <a:prstDash val="solid"/>
                      <a:round/>
                      <a:headEnd type="none" w="med" len="med"/>
                      <a:tailEnd type="none" w="med" len="med"/>
                    </a:lnT>
                    <a:solidFill>
                      <a:schemeClr val="accent2">
                        <a:lumMod val="60000"/>
                        <a:lumOff val="40000"/>
                      </a:schemeClr>
                    </a:solidFill>
                  </a:tcPr>
                </a:tc>
                <a:tc vMerge="1">
                  <a:txBody>
                    <a:bodyPr/>
                    <a:lstStyle/>
                    <a:p>
                      <a:endParaRPr lang="en-GB"/>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cc">
  <a:themeElements>
    <a:clrScheme name="l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c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lcc">
  <a:themeElements>
    <a:clrScheme name="l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c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Office\Templates\lcc.pot</Template>
  <TotalTime>2526</TotalTime>
  <Words>2806</Words>
  <Application>Microsoft Office PowerPoint</Application>
  <PresentationFormat>On-screen Show (4:3)</PresentationFormat>
  <Paragraphs>455</Paragraphs>
  <Slides>56</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Dotum</vt:lpstr>
      <vt:lpstr>Arial</vt:lpstr>
      <vt:lpstr>Calibri</vt:lpstr>
      <vt:lpstr>Calibri Light</vt:lpstr>
      <vt:lpstr>Comic Sans MS</vt:lpstr>
      <vt:lpstr>Slate W02</vt:lpstr>
      <vt:lpstr>Times New Roman</vt:lpstr>
      <vt:lpstr>Wingdings</vt:lpstr>
      <vt:lpstr>Wingdings 2</vt:lpstr>
      <vt:lpstr>lcc</vt:lpstr>
      <vt:lpstr>Flow</vt:lpstr>
      <vt:lpstr>1_lcc</vt:lpstr>
      <vt:lpstr>PowerPoint Presentation</vt:lpstr>
      <vt:lpstr>Structure</vt:lpstr>
      <vt:lpstr>Transition to ‘A’ Level</vt:lpstr>
      <vt:lpstr>Phones/Devices</vt:lpstr>
      <vt:lpstr>‘A’ Level Examination Routes</vt:lpstr>
      <vt:lpstr>Year 13 AS Exams</vt:lpstr>
      <vt:lpstr>Year 14 A2 Exams</vt:lpstr>
      <vt:lpstr>AS and A-level Structure</vt:lpstr>
      <vt:lpstr>AS and A-level Structure</vt:lpstr>
      <vt:lpstr>‘A’ Level Equivalents</vt:lpstr>
      <vt:lpstr>‘A’ Level Equivalents</vt:lpstr>
      <vt:lpstr>BTEC Structure</vt:lpstr>
      <vt:lpstr>How to achieve an A*</vt:lpstr>
      <vt:lpstr>Importance of ‘AS’ Levels</vt:lpstr>
      <vt:lpstr>Information Sources</vt:lpstr>
      <vt:lpstr>PowerPoint Presentation</vt:lpstr>
      <vt:lpstr>Success in Year 13 depends on:</vt:lpstr>
      <vt:lpstr>Study Skills </vt:lpstr>
      <vt:lpstr>Practical Advice for Parents</vt:lpstr>
      <vt:lpstr>General points</vt:lpstr>
      <vt:lpstr>PowerPoint Presentation</vt:lpstr>
      <vt:lpstr>Dates for your diary p3</vt:lpstr>
      <vt:lpstr>And finally...</vt:lpstr>
      <vt:lpstr>PowerPoint Presentation</vt:lpstr>
      <vt:lpstr>Pathways after A Level</vt:lpstr>
      <vt:lpstr>Years 13 &amp; 14 overview</vt:lpstr>
      <vt:lpstr>  Year 13 – Career fortnight  Year 13 Year 13</vt:lpstr>
      <vt:lpstr>University and College Admissions Service:UCAS process: </vt:lpstr>
      <vt:lpstr>Central Applications Office (cao.ie) </vt:lpstr>
      <vt:lpstr>PowerPoint Presentation</vt:lpstr>
      <vt:lpstr>USEFUL WEBSITES                            </vt:lpstr>
      <vt:lpstr> Higher Education – Finance Mrs S. McCarry</vt:lpstr>
      <vt:lpstr>University?</vt:lpstr>
      <vt:lpstr>University or not?</vt:lpstr>
      <vt:lpstr>A Degree Costs  a lot of Money</vt:lpstr>
      <vt:lpstr>… Usually!</vt:lpstr>
      <vt:lpstr>New analysis shows students who choose to learn more, earn more Last updated on Tuesday 4 Mar 2025</vt:lpstr>
      <vt:lpstr>PowerPoint Presentation</vt:lpstr>
      <vt:lpstr> The cost of university falls broadly into two categories: </vt:lpstr>
      <vt:lpstr>Tuition Fees</vt:lpstr>
      <vt:lpstr>PowerPoint Presentation</vt:lpstr>
      <vt:lpstr>Average student monthly costs...</vt:lpstr>
      <vt:lpstr>PowerPoint Presentation</vt:lpstr>
      <vt:lpstr>NI Costs</vt:lpstr>
      <vt:lpstr>  </vt:lpstr>
      <vt:lpstr>   Maintenance Grant</vt:lpstr>
      <vt:lpstr>Special Support Grant</vt:lpstr>
      <vt:lpstr>Student Loans</vt:lpstr>
      <vt:lpstr>Maintenance Loans</vt:lpstr>
      <vt:lpstr>Maintenance Loan</vt:lpstr>
      <vt:lpstr>PowerPoint Presentation</vt:lpstr>
      <vt:lpstr>Student Loans for Tuition Fees</vt:lpstr>
      <vt:lpstr>Repaying Student Loans</vt:lpstr>
      <vt:lpstr>Repayment of Loans</vt:lpstr>
      <vt:lpstr>Useful Websites</vt:lpstr>
      <vt:lpstr>Useful Websites</vt:lpstr>
    </vt:vector>
  </TitlesOfParts>
  <Company>Loreto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TL-08</dc:creator>
  <cp:lastModifiedBy>S Gallagher</cp:lastModifiedBy>
  <cp:revision>206</cp:revision>
  <cp:lastPrinted>1999-07-08T10:20:35Z</cp:lastPrinted>
  <dcterms:created xsi:type="dcterms:W3CDTF">1999-06-04T12:50:26Z</dcterms:created>
  <dcterms:modified xsi:type="dcterms:W3CDTF">2025-09-18T15:55:10Z</dcterms:modified>
</cp:coreProperties>
</file>